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Lato"/>
      <p:regular r:id="rId12"/>
      <p:bold r:id="rId13"/>
      <p:italic r:id="rId14"/>
      <p:boldItalic r:id="rId15"/>
    </p:embeddedFont>
    <p:embeddedFont>
      <p:font typeface="Averag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bold.fntdata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16" Type="http://schemas.openxmlformats.org/officeDocument/2006/relationships/font" Target="fonts/Averag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b54ac89e5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b54ac89e5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/>
              <a:t>Plano Interno UFCA - 2022/2025</a:t>
            </a:r>
            <a:endParaRPr sz="38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Pró-reitoria de Planejamento e Orçamento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3750175" y="4524775"/>
            <a:ext cx="190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B7B7B7"/>
                </a:solidFill>
                <a:latin typeface="Average"/>
                <a:ea typeface="Average"/>
                <a:cs typeface="Average"/>
                <a:sym typeface="Average"/>
              </a:rPr>
              <a:t>03 de janeiro de 2022</a:t>
            </a:r>
            <a:endParaRPr>
              <a:solidFill>
                <a:srgbClr val="B7B7B7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3758675" y="1095775"/>
            <a:ext cx="1538400" cy="5139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Plano Interno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(11 dígitos)</a:t>
            </a:r>
            <a:endParaRPr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973175" y="576225"/>
            <a:ext cx="1709700" cy="6423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F9CB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Empenhos (SIAFI)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95" name="Google Shape;95;p14"/>
          <p:cNvCxnSpPr>
            <a:stCxn id="93" idx="1"/>
          </p:cNvCxnSpPr>
          <p:nvPr/>
        </p:nvCxnSpPr>
        <p:spPr>
          <a:xfrm rot="10800000">
            <a:off x="2759075" y="1001425"/>
            <a:ext cx="999600" cy="351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4"/>
          <p:cNvCxnSpPr>
            <a:endCxn id="97" idx="0"/>
          </p:cNvCxnSpPr>
          <p:nvPr/>
        </p:nvCxnSpPr>
        <p:spPr>
          <a:xfrm rot="5400000">
            <a:off x="977100" y="1302825"/>
            <a:ext cx="935100" cy="7665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4"/>
          <p:cNvCxnSpPr>
            <a:stCxn id="94" idx="2"/>
            <a:endCxn id="99" idx="0"/>
          </p:cNvCxnSpPr>
          <p:nvPr/>
        </p:nvCxnSpPr>
        <p:spPr>
          <a:xfrm flipH="1" rot="-5400000">
            <a:off x="1794875" y="1251675"/>
            <a:ext cx="935100" cy="868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7" name="Google Shape;97;p14"/>
          <p:cNvSpPr/>
          <p:nvPr/>
        </p:nvSpPr>
        <p:spPr>
          <a:xfrm>
            <a:off x="292200" y="2153625"/>
            <a:ext cx="1538400" cy="199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Métricas: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Despesas Liquidadas;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Despesas Empenhadas;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Despesas Pagas;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Inscrições em Restos à Pagar.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1927675" y="2153625"/>
            <a:ext cx="1538400" cy="2711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Atributos Táticos e Operacionais</a:t>
            </a: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: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Modalidade de Aplicação;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Natureza de Despesa;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Ação Orçamentária;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Plano Orçamentário;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Data de execução;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Setor responsável.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00" name="Google Shape;100;p14"/>
          <p:cNvCxnSpPr>
            <a:stCxn id="93" idx="3"/>
          </p:cNvCxnSpPr>
          <p:nvPr/>
        </p:nvCxnSpPr>
        <p:spPr>
          <a:xfrm flipH="1" rot="10800000">
            <a:off x="5297075" y="996925"/>
            <a:ext cx="909900" cy="3558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4"/>
          <p:cNvSpPr/>
          <p:nvPr/>
        </p:nvSpPr>
        <p:spPr>
          <a:xfrm>
            <a:off x="6272075" y="576225"/>
            <a:ext cx="2364300" cy="6423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6 dígitos disponíveis </a:t>
            </a: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(Alinhamento Institucional)</a:t>
            </a:r>
            <a:endParaRPr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3678400" y="2496225"/>
            <a:ext cx="1743600" cy="557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rgbClr val="D9D2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Agenda Estratégica </a:t>
            </a: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(4 dígitos)</a:t>
            </a:r>
            <a:endParaRPr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5503725" y="2496225"/>
            <a:ext cx="1538400" cy="557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rgbClr val="D9D2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Cadeia de Valor </a:t>
            </a: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(4 dígitos)</a:t>
            </a:r>
            <a:endParaRPr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7123850" y="2496225"/>
            <a:ext cx="1948800" cy="5574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rgbClr val="D9D2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Diretrizes Orçamentárias Anuais </a:t>
            </a: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(1 dígito)</a:t>
            </a:r>
            <a:endParaRPr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05" name="Google Shape;105;p14"/>
          <p:cNvCxnSpPr/>
          <p:nvPr/>
        </p:nvCxnSpPr>
        <p:spPr>
          <a:xfrm flipH="1" rot="-5400000">
            <a:off x="7137475" y="1535325"/>
            <a:ext cx="1277700" cy="644100"/>
          </a:xfrm>
          <a:prstGeom prst="bentConnector3">
            <a:avLst>
              <a:gd fmla="val 58155" name="adj1"/>
            </a:avLst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6" name="Google Shape;106;p14"/>
          <p:cNvSpPr/>
          <p:nvPr/>
        </p:nvSpPr>
        <p:spPr>
          <a:xfrm>
            <a:off x="3700200" y="3253200"/>
            <a:ext cx="2572800" cy="557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Objetivo Estratégico (2 dígitos);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Resultado Chave (2 dígitos).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07" name="Google Shape;107;p14"/>
          <p:cNvCxnSpPr>
            <a:stCxn id="102" idx="2"/>
            <a:endCxn id="106" idx="0"/>
          </p:cNvCxnSpPr>
          <p:nvPr/>
        </p:nvCxnSpPr>
        <p:spPr>
          <a:xfrm>
            <a:off x="4550200" y="3053625"/>
            <a:ext cx="436500" cy="1995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8" name="Google Shape;108;p14"/>
          <p:cNvSpPr/>
          <p:nvPr/>
        </p:nvSpPr>
        <p:spPr>
          <a:xfrm>
            <a:off x="6341375" y="3253200"/>
            <a:ext cx="2295000" cy="557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Macroprocesso</a:t>
            </a: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(2 dígitos);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Processo (2 dígitos).</a:t>
            </a:r>
            <a:endParaRPr sz="11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09" name="Google Shape;109;p14"/>
          <p:cNvCxnSpPr>
            <a:stCxn id="103" idx="2"/>
            <a:endCxn id="108" idx="0"/>
          </p:cNvCxnSpPr>
          <p:nvPr/>
        </p:nvCxnSpPr>
        <p:spPr>
          <a:xfrm>
            <a:off x="6272925" y="3053625"/>
            <a:ext cx="1215900" cy="1995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0" name="Google Shape;110;p14"/>
          <p:cNvSpPr/>
          <p:nvPr/>
        </p:nvSpPr>
        <p:spPr>
          <a:xfrm>
            <a:off x="4486975" y="4095075"/>
            <a:ext cx="3611400" cy="5574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rgbClr val="D9EAD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Missão Institucional (Sustentabilidade)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</a:pP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Objetivos de Desenvolvimento Sustentável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11" name="Google Shape;111;p14"/>
          <p:cNvCxnSpPr>
            <a:stCxn id="106" idx="2"/>
            <a:endCxn id="110" idx="0"/>
          </p:cNvCxnSpPr>
          <p:nvPr/>
        </p:nvCxnSpPr>
        <p:spPr>
          <a:xfrm>
            <a:off x="4986600" y="3810600"/>
            <a:ext cx="1306200" cy="2844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14"/>
          <p:cNvCxnSpPr>
            <a:stCxn id="108" idx="2"/>
            <a:endCxn id="110" idx="0"/>
          </p:cNvCxnSpPr>
          <p:nvPr/>
        </p:nvCxnSpPr>
        <p:spPr>
          <a:xfrm flipH="1">
            <a:off x="6292775" y="3810600"/>
            <a:ext cx="1196100" cy="2844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14"/>
          <p:cNvSpPr/>
          <p:nvPr/>
        </p:nvSpPr>
        <p:spPr>
          <a:xfrm>
            <a:off x="4702800" y="1790475"/>
            <a:ext cx="1873800" cy="3558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rgbClr val="D9D2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Alinhamento</a:t>
            </a: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(1 dígito</a:t>
            </a: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sz="11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14" name="Google Shape;114;p14"/>
          <p:cNvCxnSpPr>
            <a:stCxn id="113" idx="3"/>
            <a:endCxn id="101" idx="2"/>
          </p:cNvCxnSpPr>
          <p:nvPr/>
        </p:nvCxnSpPr>
        <p:spPr>
          <a:xfrm flipH="1" rot="10800000">
            <a:off x="6576600" y="1218675"/>
            <a:ext cx="877500" cy="749700"/>
          </a:xfrm>
          <a:prstGeom prst="bentConnector2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14"/>
          <p:cNvCxnSpPr>
            <a:stCxn id="113" idx="2"/>
            <a:endCxn id="102" idx="0"/>
          </p:cNvCxnSpPr>
          <p:nvPr/>
        </p:nvCxnSpPr>
        <p:spPr>
          <a:xfrm flipH="1">
            <a:off x="4550100" y="2146275"/>
            <a:ext cx="1089600" cy="3501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14"/>
          <p:cNvCxnSpPr>
            <a:stCxn id="113" idx="2"/>
            <a:endCxn id="103" idx="0"/>
          </p:cNvCxnSpPr>
          <p:nvPr/>
        </p:nvCxnSpPr>
        <p:spPr>
          <a:xfrm>
            <a:off x="5639700" y="2146275"/>
            <a:ext cx="633300" cy="3501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7" name="Google Shape;117;p14"/>
          <p:cNvSpPr/>
          <p:nvPr/>
        </p:nvSpPr>
        <p:spPr>
          <a:xfrm>
            <a:off x="2956675" y="169650"/>
            <a:ext cx="3036900" cy="5139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rgbClr val="A4C2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Estratégia Governo Federal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(PPA, PNE, Infraestrutura, Saúde, etc)</a:t>
            </a:r>
            <a:endParaRPr sz="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18" name="Google Shape;118;p14"/>
          <p:cNvCxnSpPr>
            <a:stCxn id="93" idx="0"/>
            <a:endCxn id="117" idx="2"/>
          </p:cNvCxnSpPr>
          <p:nvPr/>
        </p:nvCxnSpPr>
        <p:spPr>
          <a:xfrm rot="10800000">
            <a:off x="4475075" y="683575"/>
            <a:ext cx="52800" cy="4122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