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4" r:id="rId2"/>
    <p:sldId id="278" r:id="rId3"/>
    <p:sldId id="289" r:id="rId4"/>
    <p:sldId id="279" r:id="rId5"/>
    <p:sldId id="284" r:id="rId6"/>
    <p:sldId id="283" r:id="rId7"/>
    <p:sldId id="287" r:id="rId8"/>
    <p:sldId id="288" r:id="rId9"/>
    <p:sldId id="285" r:id="rId10"/>
    <p:sldId id="282" r:id="rId11"/>
    <p:sldId id="290" r:id="rId12"/>
    <p:sldId id="280" r:id="rId13"/>
    <p:sldId id="281" r:id="rId14"/>
    <p:sldId id="277" r:id="rId15"/>
  </p:sldIdLst>
  <p:sldSz cx="1343977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FE3"/>
    <a:srgbClr val="EC619C"/>
    <a:srgbClr val="2F7E1C"/>
    <a:srgbClr val="6AC4CD"/>
    <a:srgbClr val="FDEC37"/>
    <a:srgbClr val="56B260"/>
    <a:srgbClr val="434A62"/>
    <a:srgbClr val="FFEC00"/>
    <a:srgbClr val="6633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5" autoAdjust="0"/>
  </p:normalViewPr>
  <p:slideViewPr>
    <p:cSldViewPr snapToGrid="0" showGuides="1">
      <p:cViewPr varScale="1">
        <p:scale>
          <a:sx n="95" d="100"/>
          <a:sy n="95" d="100"/>
        </p:scale>
        <p:origin x="702" y="90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0A356A5-9030-4E47-A4E0-60AE7A9FC22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0FD8CE-3BFC-4169-B0E8-0800B2FAF20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373583F-A877-4E7E-A1A5-5D2D7B171FCC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68B9CE8-B226-47C3-A983-2D5685D5170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CA6F93-0FFF-45FC-8339-26B0B6A944ED}" type="slidenum">
              <a:t>‹nº›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6143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E56A9D8-A35D-4007-8F68-806E7FD030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F00E51E-933E-406F-B582-D37911A6256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:a16="http://schemas.microsoft.com/office/drawing/2014/main" id="{3856EEDD-7E73-4350-9458-3123279C5CC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A3D0F7-F780-4E50-9550-21F2208F0AD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1C89DF-62BD-4A5C-B3B9-972D43F0804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8B2A53-A1AC-4FF2-AD9F-B1D909CD33A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087EDC3-3194-45FB-8222-FC39F8BE239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59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pt-BR" sz="2000" b="0" i="0" u="none" strike="noStrike" kern="1200" cap="none" spc="0" baseline="0">
        <a:solidFill>
          <a:srgbClr val="000000"/>
        </a:solidFill>
        <a:uFillTx/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>
            <a:extLst>
              <a:ext uri="{FF2B5EF4-FFF2-40B4-BE49-F238E27FC236}">
                <a16:creationId xmlns:a16="http://schemas.microsoft.com/office/drawing/2014/main" id="{9C87146A-F8A4-48FB-A385-6DFD8B042F5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AECBC4-B196-4801-B907-A1FFFD39257F}" type="slidenum">
              <a:t>1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ço Reservado para Imagem de Slide 1">
            <a:extLst>
              <a:ext uri="{FF2B5EF4-FFF2-40B4-BE49-F238E27FC236}">
                <a16:creationId xmlns:a16="http://schemas.microsoft.com/office/drawing/2014/main" id="{47C234D4-F5FB-4DF2-A731-97198F2381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ço Reservado para Anotações 2">
            <a:extLst>
              <a:ext uri="{FF2B5EF4-FFF2-40B4-BE49-F238E27FC236}">
                <a16:creationId xmlns:a16="http://schemas.microsoft.com/office/drawing/2014/main" id="{A2974C19-5CBE-432D-9AE0-B9ED222DBC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01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087EDC3-3194-45FB-8222-FC39F8BE239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06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B0347253-BBF5-46D0-AA3D-1EDABDEBFD8A}"/>
              </a:ext>
            </a:extLst>
          </p:cNvPr>
          <p:cNvSpPr/>
          <p:nvPr userDrawn="1"/>
        </p:nvSpPr>
        <p:spPr>
          <a:xfrm>
            <a:off x="0" y="-1"/>
            <a:ext cx="13439775" cy="7559675"/>
          </a:xfrm>
          <a:prstGeom prst="rect">
            <a:avLst/>
          </a:prstGeom>
          <a:solidFill>
            <a:srgbClr val="E1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>
                <a:solidFill>
                  <a:srgbClr val="2F7E1C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>
                <a:solidFill>
                  <a:srgbClr val="2F7E1C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3DADA5-69B9-4DC5-8CF8-226DED06E81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280E2E2-D80F-43F1-A886-4181731AA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71"/>
          <a:stretch/>
        </p:blipFill>
        <p:spPr>
          <a:xfrm rot="10800000">
            <a:off x="1894767" y="-1"/>
            <a:ext cx="826187" cy="67173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D9B7417-317D-437C-9D1C-51C82524EC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rot="10800000" flipH="1">
            <a:off x="876522" y="-3"/>
            <a:ext cx="826187" cy="85182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1A015A1-0250-45D2-AD76-30C3067704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25"/>
          <a:stretch/>
        </p:blipFill>
        <p:spPr>
          <a:xfrm rot="10800000">
            <a:off x="14470" y="-4"/>
            <a:ext cx="826187" cy="126368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3C4EBD5-1903-4C1E-A39B-E72A0A4AE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0"/>
          <a:stretch/>
        </p:blipFill>
        <p:spPr>
          <a:xfrm rot="10800000" flipH="1">
            <a:off x="2779094" y="-1"/>
            <a:ext cx="826187" cy="55437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BA0A2AB-E055-454B-840C-D417730C04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45"/>
          <a:stretch/>
        </p:blipFill>
        <p:spPr>
          <a:xfrm rot="10800000">
            <a:off x="11660094" y="-6600"/>
            <a:ext cx="826187" cy="73862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84672DC-4FFE-4EA4-8732-C9B2AEAF3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75"/>
          <a:stretch/>
        </p:blipFill>
        <p:spPr>
          <a:xfrm rot="10800000" flipH="1">
            <a:off x="10629516" y="-6599"/>
            <a:ext cx="826187" cy="5847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8CE7A3A-C9E6-4298-870F-C1FD6CC6B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77"/>
          <a:stretch/>
        </p:blipFill>
        <p:spPr>
          <a:xfrm rot="10800000">
            <a:off x="9803328" y="-5"/>
            <a:ext cx="826187" cy="39052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65051FC-9DA7-44BF-9735-923596577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45"/>
          <a:stretch/>
        </p:blipFill>
        <p:spPr>
          <a:xfrm rot="10800000" flipH="1">
            <a:off x="12663424" y="-6601"/>
            <a:ext cx="826187" cy="115261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FA4B8228-2333-409B-915D-17EB4B987F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49"/>
          <a:stretch/>
        </p:blipFill>
        <p:spPr>
          <a:xfrm>
            <a:off x="686899" y="7047703"/>
            <a:ext cx="826187" cy="51197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110F23C-64FF-4EDF-BF2E-A88EE2B30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88"/>
          <a:stretch/>
        </p:blipFill>
        <p:spPr>
          <a:xfrm flipH="1">
            <a:off x="1623912" y="7136185"/>
            <a:ext cx="826187" cy="40397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8194E3AE-8E7D-411E-9F27-418E890AE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99"/>
          <a:stretch/>
        </p:blipFill>
        <p:spPr>
          <a:xfrm>
            <a:off x="2460627" y="7249595"/>
            <a:ext cx="826187" cy="31008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11BA857C-291E-4496-8E16-DA8865B18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52"/>
          <a:stretch/>
        </p:blipFill>
        <p:spPr>
          <a:xfrm flipH="1">
            <a:off x="-1" y="6589489"/>
            <a:ext cx="826187" cy="97018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2F65191-6064-4723-AC47-F1562D783B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76"/>
          <a:stretch/>
        </p:blipFill>
        <p:spPr>
          <a:xfrm flipH="1">
            <a:off x="3387776" y="7342909"/>
            <a:ext cx="826187" cy="216766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4A1FA419-56FF-42A8-A3DB-6B8B13A81796}"/>
              </a:ext>
            </a:extLst>
          </p:cNvPr>
          <p:cNvGrpSpPr/>
          <p:nvPr userDrawn="1"/>
        </p:nvGrpSpPr>
        <p:grpSpPr>
          <a:xfrm flipH="1">
            <a:off x="9211571" y="6589489"/>
            <a:ext cx="4213964" cy="970186"/>
            <a:chOff x="8370305" y="6587912"/>
            <a:chExt cx="4213964" cy="970186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B11BC8B-C1EF-4AFB-A6C7-8B9E75B22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949"/>
            <a:stretch/>
          </p:blipFill>
          <p:spPr>
            <a:xfrm>
              <a:off x="9057205" y="7046126"/>
              <a:ext cx="826187" cy="511972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377767E2-872A-40D0-B9C1-85B90AB75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142"/>
            <a:stretch/>
          </p:blipFill>
          <p:spPr>
            <a:xfrm flipH="1">
              <a:off x="9994218" y="7134608"/>
              <a:ext cx="826187" cy="423490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5F54782E-B097-48D9-A6AD-384E3D4CB7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4" t="-1" r="-1274" b="81800"/>
            <a:stretch/>
          </p:blipFill>
          <p:spPr>
            <a:xfrm>
              <a:off x="10830933" y="7248018"/>
              <a:ext cx="826187" cy="310080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77C18A4B-081B-4F53-BB45-92D4723B9D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052"/>
            <a:stretch/>
          </p:blipFill>
          <p:spPr>
            <a:xfrm flipH="1">
              <a:off x="8370305" y="6587912"/>
              <a:ext cx="826187" cy="970186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116EB60D-A036-4061-85AD-A8097816C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276"/>
            <a:stretch/>
          </p:blipFill>
          <p:spPr>
            <a:xfrm flipH="1">
              <a:off x="11758082" y="7341332"/>
              <a:ext cx="826187" cy="216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042515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73C488-21BB-42F6-8480-5BFB259A89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104930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6FEBC5-714E-4BA9-BD9F-B4DC642E97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416918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1D225F8D-756D-4922-9B9C-6E6AC2C3B0EB}"/>
              </a:ext>
            </a:extLst>
          </p:cNvPr>
          <p:cNvSpPr/>
          <p:nvPr userDrawn="1"/>
        </p:nvSpPr>
        <p:spPr>
          <a:xfrm>
            <a:off x="0" y="0"/>
            <a:ext cx="13439775" cy="7559675"/>
          </a:xfrm>
          <a:prstGeom prst="rect">
            <a:avLst/>
          </a:prstGeom>
          <a:solidFill>
            <a:srgbClr val="E1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E8DD3C-3A53-4D6D-A902-DE125BB1BB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677886"/>
            <a:ext cx="12058591" cy="966652"/>
          </a:xfrm>
          <a:prstGeom prst="roundRect">
            <a:avLst/>
          </a:prstGeom>
          <a:noFill/>
        </p:spPr>
        <p:txBody>
          <a:bodyPr/>
          <a:lstStyle>
            <a:lvl1pPr algn="ctr">
              <a:defRPr>
                <a:solidFill>
                  <a:srgbClr val="2F7E1C"/>
                </a:solidFill>
              </a:defRPr>
            </a:lvl1pPr>
          </a:lstStyle>
          <a:p>
            <a:r>
              <a:rPr lang="pt-BR" dirty="0"/>
              <a:t>Obrigado (a)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651A9F-E4FC-4064-8620-75C4E627D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C0F99D5-253F-487F-B213-943E5D958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E665C8-88B3-406B-A0ED-F009EA06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F6AB96-C641-42FC-9519-4B41730C4F2F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E51A138-E398-448F-8128-102BC2B3C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71"/>
          <a:stretch/>
        </p:blipFill>
        <p:spPr>
          <a:xfrm rot="10800000">
            <a:off x="1894767" y="-1"/>
            <a:ext cx="826187" cy="67173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935F241-18F9-4555-BAD4-2CC410011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rot="10800000" flipH="1">
            <a:off x="876522" y="-3"/>
            <a:ext cx="826187" cy="85182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EA09F44-FBE1-4E19-B4AA-1547DE823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25"/>
          <a:stretch/>
        </p:blipFill>
        <p:spPr>
          <a:xfrm rot="10800000">
            <a:off x="14470" y="-4"/>
            <a:ext cx="826187" cy="126368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A1692E7-ACB4-4244-A451-4D4D2FE294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0"/>
          <a:stretch/>
        </p:blipFill>
        <p:spPr>
          <a:xfrm rot="10800000" flipH="1">
            <a:off x="2779094" y="-1"/>
            <a:ext cx="826187" cy="55437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1E928EA-E90A-4E81-81CD-873F4EA86B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45"/>
          <a:stretch/>
        </p:blipFill>
        <p:spPr>
          <a:xfrm rot="10800000">
            <a:off x="11660094" y="-6600"/>
            <a:ext cx="826187" cy="73862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0782BD5-0E70-4520-A73D-729166755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75"/>
          <a:stretch/>
        </p:blipFill>
        <p:spPr>
          <a:xfrm rot="10800000" flipH="1">
            <a:off x="10629516" y="-6599"/>
            <a:ext cx="826187" cy="5847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C119E11-7016-4436-BCBC-41B5D704B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77"/>
          <a:stretch/>
        </p:blipFill>
        <p:spPr>
          <a:xfrm rot="10800000">
            <a:off x="9803328" y="-5"/>
            <a:ext cx="826187" cy="39052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D3BD473-5B5A-4E07-AD5A-32C63F866F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45"/>
          <a:stretch/>
        </p:blipFill>
        <p:spPr>
          <a:xfrm rot="10800000" flipH="1">
            <a:off x="12663424" y="-6601"/>
            <a:ext cx="826187" cy="115261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8B985E01-DBF4-423B-9E56-B73799882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49"/>
          <a:stretch/>
        </p:blipFill>
        <p:spPr>
          <a:xfrm>
            <a:off x="686899" y="7047703"/>
            <a:ext cx="826187" cy="51197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A09B9AA-53A3-409F-8FBF-E47D026AC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88"/>
          <a:stretch/>
        </p:blipFill>
        <p:spPr>
          <a:xfrm flipH="1">
            <a:off x="1623912" y="7136185"/>
            <a:ext cx="826187" cy="40397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403EBC4-C825-4D33-9109-39B9C8889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99"/>
          <a:stretch/>
        </p:blipFill>
        <p:spPr>
          <a:xfrm>
            <a:off x="2460627" y="7249595"/>
            <a:ext cx="826187" cy="31008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C938A6E8-F235-4B0F-89C0-F11854E47E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52"/>
          <a:stretch/>
        </p:blipFill>
        <p:spPr>
          <a:xfrm flipH="1">
            <a:off x="-1" y="6589489"/>
            <a:ext cx="826187" cy="97018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FEF1973-1773-4FB6-8CE1-C37A1DDFDA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76"/>
          <a:stretch/>
        </p:blipFill>
        <p:spPr>
          <a:xfrm flipH="1">
            <a:off x="3387776" y="7342909"/>
            <a:ext cx="826187" cy="216766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822780F8-39D2-45AC-B7EB-BEDC21C05E0B}"/>
              </a:ext>
            </a:extLst>
          </p:cNvPr>
          <p:cNvGrpSpPr/>
          <p:nvPr userDrawn="1"/>
        </p:nvGrpSpPr>
        <p:grpSpPr>
          <a:xfrm flipH="1">
            <a:off x="9211571" y="6589489"/>
            <a:ext cx="4213964" cy="970186"/>
            <a:chOff x="8370305" y="6587912"/>
            <a:chExt cx="4213964" cy="970186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03E7EF8-119F-4A52-83F2-80A895133B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949"/>
            <a:stretch/>
          </p:blipFill>
          <p:spPr>
            <a:xfrm>
              <a:off x="9057205" y="7046126"/>
              <a:ext cx="826187" cy="511972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278EF21C-F465-49E0-ACC4-B9A55A279F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142"/>
            <a:stretch/>
          </p:blipFill>
          <p:spPr>
            <a:xfrm flipH="1">
              <a:off x="9994218" y="7134608"/>
              <a:ext cx="826187" cy="423490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EDE3EB83-31DC-49B5-99B8-44D81FBBBD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4" t="-1" r="-1274" b="81800"/>
            <a:stretch/>
          </p:blipFill>
          <p:spPr>
            <a:xfrm>
              <a:off x="10830933" y="7248018"/>
              <a:ext cx="826187" cy="310080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CEADEDD0-3F37-4BC5-90F1-8013C46F73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052"/>
            <a:stretch/>
          </p:blipFill>
          <p:spPr>
            <a:xfrm flipH="1">
              <a:off x="8370305" y="6587912"/>
              <a:ext cx="826187" cy="970186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4462D013-A45C-45EC-8756-D606EF7F1C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276"/>
            <a:stretch/>
          </p:blipFill>
          <p:spPr>
            <a:xfrm flipH="1">
              <a:off x="11758082" y="7341332"/>
              <a:ext cx="826187" cy="216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7494216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solidFill>
          <a:srgbClr val="E1F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>
            <a:extLst>
              <a:ext uri="{FF2B5EF4-FFF2-40B4-BE49-F238E27FC236}">
                <a16:creationId xmlns:a16="http://schemas.microsoft.com/office/drawing/2014/main" id="{45608138-023A-4C33-BA75-445D8A0FF5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49"/>
          <a:stretch/>
        </p:blipFill>
        <p:spPr>
          <a:xfrm>
            <a:off x="686899" y="7047703"/>
            <a:ext cx="826187" cy="511972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27AEB72B-A405-4580-9A30-40926DBE09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88"/>
          <a:stretch/>
        </p:blipFill>
        <p:spPr>
          <a:xfrm flipH="1">
            <a:off x="1623912" y="7136185"/>
            <a:ext cx="826187" cy="403972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841927B7-175D-4390-B880-B38E50C3E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99"/>
          <a:stretch/>
        </p:blipFill>
        <p:spPr>
          <a:xfrm>
            <a:off x="2460627" y="7249595"/>
            <a:ext cx="826187" cy="310080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2ECA3DF1-C63A-4111-8E9E-A1F3FC66C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52"/>
          <a:stretch/>
        </p:blipFill>
        <p:spPr>
          <a:xfrm flipH="1">
            <a:off x="-1" y="6589489"/>
            <a:ext cx="826187" cy="970186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EEB43A67-ED52-4CA0-93ED-D263C8E10C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76"/>
          <a:stretch/>
        </p:blipFill>
        <p:spPr>
          <a:xfrm flipH="1">
            <a:off x="3387776" y="7342909"/>
            <a:ext cx="826187" cy="216766"/>
          </a:xfrm>
          <a:prstGeom prst="rect">
            <a:avLst/>
          </a:prstGeom>
        </p:spPr>
      </p:pic>
      <p:grpSp>
        <p:nvGrpSpPr>
          <p:cNvPr id="38" name="Agrupar 37">
            <a:extLst>
              <a:ext uri="{FF2B5EF4-FFF2-40B4-BE49-F238E27FC236}">
                <a16:creationId xmlns:a16="http://schemas.microsoft.com/office/drawing/2014/main" id="{50ED656C-F5A5-474F-B4A9-D163134E5C27}"/>
              </a:ext>
            </a:extLst>
          </p:cNvPr>
          <p:cNvGrpSpPr/>
          <p:nvPr userDrawn="1"/>
        </p:nvGrpSpPr>
        <p:grpSpPr>
          <a:xfrm flipH="1">
            <a:off x="9211571" y="6589489"/>
            <a:ext cx="4213964" cy="970186"/>
            <a:chOff x="8370305" y="6587912"/>
            <a:chExt cx="4213964" cy="970186"/>
          </a:xfrm>
        </p:grpSpPr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2FB41811-CF6C-48CE-8BE8-7EE15A26F9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949"/>
            <a:stretch/>
          </p:blipFill>
          <p:spPr>
            <a:xfrm>
              <a:off x="9057205" y="7046126"/>
              <a:ext cx="826187" cy="511972"/>
            </a:xfrm>
            <a:prstGeom prst="rect">
              <a:avLst/>
            </a:prstGeom>
          </p:spPr>
        </p:pic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D33ECF9D-1A57-4592-9302-6F4117FBD7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142"/>
            <a:stretch/>
          </p:blipFill>
          <p:spPr>
            <a:xfrm flipH="1">
              <a:off x="9994218" y="7134608"/>
              <a:ext cx="826187" cy="423490"/>
            </a:xfrm>
            <a:prstGeom prst="rect">
              <a:avLst/>
            </a:prstGeom>
          </p:spPr>
        </p:pic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id="{63901B6E-1D69-4FC3-89C3-9823B0EAC2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4" t="-1" r="-1274" b="81800"/>
            <a:stretch/>
          </p:blipFill>
          <p:spPr>
            <a:xfrm>
              <a:off x="10830933" y="7248018"/>
              <a:ext cx="826187" cy="310080"/>
            </a:xfrm>
            <a:prstGeom prst="rect">
              <a:avLst/>
            </a:prstGeom>
          </p:spPr>
        </p:pic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6E661823-F9E2-4E29-96F4-DCD34FA974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052"/>
            <a:stretch/>
          </p:blipFill>
          <p:spPr>
            <a:xfrm flipH="1">
              <a:off x="8370305" y="6587912"/>
              <a:ext cx="826187" cy="970186"/>
            </a:xfrm>
            <a:prstGeom prst="rect">
              <a:avLst/>
            </a:prstGeom>
          </p:spPr>
        </p:pic>
        <p:pic>
          <p:nvPicPr>
            <p:cNvPr id="43" name="Imagem 42">
              <a:extLst>
                <a:ext uri="{FF2B5EF4-FFF2-40B4-BE49-F238E27FC236}">
                  <a16:creationId xmlns:a16="http://schemas.microsoft.com/office/drawing/2014/main" id="{AA1EA817-6034-4099-8DA7-6AEF87FC48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276"/>
            <a:stretch/>
          </p:blipFill>
          <p:spPr>
            <a:xfrm flipH="1">
              <a:off x="11758082" y="7341332"/>
              <a:ext cx="826187" cy="216766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1864D51-6139-4CF0-BB5B-F133A729F593}"/>
              </a:ext>
            </a:extLst>
          </p:cNvPr>
          <p:cNvSpPr txBox="1"/>
          <p:nvPr userDrawn="1"/>
        </p:nvSpPr>
        <p:spPr>
          <a:xfrm>
            <a:off x="4082383" y="7225912"/>
            <a:ext cx="5214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2F7E1C"/>
                </a:solidFill>
                <a:latin typeface="+mn-lt"/>
              </a:rPr>
              <a:t>XVII Encontro de Extensão (ENEX 2021) – 20 a 22 de outubro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84" y="877924"/>
            <a:ext cx="11399264" cy="776383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lvl1pPr>
              <a:defRPr sz="4400" b="1" u="none">
                <a:solidFill>
                  <a:srgbClr val="6AC4CD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84" y="1788517"/>
            <a:ext cx="12352424" cy="5020441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2F7E1C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F7E1C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F7E1C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F7E1C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F7E1C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B7E6B9-6F0F-4B75-A4DA-54664E967EB7}" type="slidenum">
              <a:rPr lang="pt-BR" smtClean="0"/>
              <a:t>‹nº›</a:t>
            </a:fld>
            <a:endParaRPr lang="pt-BR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45ADA47E-EE5B-4830-8456-AA8280C5C1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275" y="6385427"/>
            <a:ext cx="802847" cy="117339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3BB6C49-5841-49D2-AE05-EAC185C8B0BC}"/>
              </a:ext>
            </a:extLst>
          </p:cNvPr>
          <p:cNvSpPr/>
          <p:nvPr userDrawn="1"/>
        </p:nvSpPr>
        <p:spPr>
          <a:xfrm>
            <a:off x="-1" y="-1928"/>
            <a:ext cx="13439776" cy="142896"/>
          </a:xfrm>
          <a:prstGeom prst="rect">
            <a:avLst/>
          </a:prstGeom>
          <a:solidFill>
            <a:srgbClr val="EC6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A9596C8-37BE-495C-AD0D-DAF9E8003483}"/>
              </a:ext>
            </a:extLst>
          </p:cNvPr>
          <p:cNvSpPr/>
          <p:nvPr userDrawn="1"/>
        </p:nvSpPr>
        <p:spPr>
          <a:xfrm>
            <a:off x="-1" y="-16360"/>
            <a:ext cx="13439775" cy="254485"/>
          </a:xfrm>
          <a:prstGeom prst="roundRect">
            <a:avLst/>
          </a:prstGeom>
          <a:solidFill>
            <a:srgbClr val="EC619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id="{F292E7E6-C3E5-4929-8F7D-C2D92DC327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3" t="6300" b="5097"/>
          <a:stretch/>
        </p:blipFill>
        <p:spPr>
          <a:xfrm>
            <a:off x="11990199" y="464632"/>
            <a:ext cx="1218298" cy="117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22719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BA97C0-5FF7-46E6-BCE5-231896294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291521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4A3380-7505-4D64-8A92-377EC63F0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515809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78F43A-76E5-4B84-9DC2-AA4463A593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018658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4663AA-5D62-49C7-83D8-21A531F31E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967895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F6AB96-C641-42FC-9519-4B41730C4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385461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DE1639-535E-414E-825E-3993928158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912858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9BF01C-5E86-408A-ACCF-BE5AA0EA0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317451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2483"/>
            <a:ext cx="12058591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2414"/>
            <a:ext cx="12058591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BCF6AB96-C641-42FC-9519-4B41730C4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49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random/>
  </p:transition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63300"/>
          </a:solidFill>
          <a:latin typeface="+mn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rgbClr val="663300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rgbClr val="663300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rgbClr val="663300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rgbClr val="663300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rgbClr val="663300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TKGNzFcZnMKSkG5jk_EMrQkHcOQriv89dqYrNMiIiIc/edit?usp=shar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hyperlink" Target="http://www.flatico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heets/about/" TargetMode="External"/><Relationship Id="rId2" Type="http://schemas.openxmlformats.org/officeDocument/2006/relationships/hyperlink" Target="https://infogram.com/pt/criar/grafic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D364581-4D71-45B4-ADF0-6A301932CE0C}"/>
              </a:ext>
            </a:extLst>
          </p:cNvPr>
          <p:cNvSpPr txBox="1"/>
          <p:nvPr/>
        </p:nvSpPr>
        <p:spPr>
          <a:xfrm>
            <a:off x="5838874" y="4555298"/>
            <a:ext cx="6745395" cy="19641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algn="r" defTabSz="914430" hangingPunct="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dirty="0">
                <a:solidFill>
                  <a:srgbClr val="2F7E1C"/>
                </a:solidFill>
                <a:latin typeface="Calibri" pitchFamily="34"/>
                <a:ea typeface="Microsoft YaHei" pitchFamily="2"/>
                <a:cs typeface="Mangal" pitchFamily="2"/>
              </a:rPr>
              <a:t>Nome Completo do Autor</a:t>
            </a:r>
          </a:p>
          <a:p>
            <a:pPr algn="r" defTabSz="914430" hangingPunct="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dirty="0">
                <a:solidFill>
                  <a:srgbClr val="2F7E1C"/>
                </a:solidFill>
                <a:latin typeface="Calibri" pitchFamily="34"/>
                <a:ea typeface="Microsoft YaHei" pitchFamily="2"/>
                <a:cs typeface="Mangal" pitchFamily="2"/>
              </a:rPr>
              <a:t>Nome Completo do Coautor 1</a:t>
            </a:r>
          </a:p>
          <a:p>
            <a:pPr algn="r" defTabSz="914430" hangingPunct="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dirty="0">
                <a:solidFill>
                  <a:srgbClr val="2F7E1C"/>
                </a:solidFill>
                <a:latin typeface="Calibri" pitchFamily="34"/>
                <a:ea typeface="Microsoft YaHei" pitchFamily="2"/>
                <a:cs typeface="Mangal" pitchFamily="2"/>
              </a:rPr>
              <a:t>Nome Completo do Coautor 2</a:t>
            </a:r>
          </a:p>
          <a:p>
            <a:pPr algn="r" defTabSz="914430" hangingPunct="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dirty="0">
                <a:solidFill>
                  <a:srgbClr val="2F7E1C"/>
                </a:solidFill>
                <a:latin typeface="Calibri" pitchFamily="34"/>
                <a:ea typeface="Microsoft YaHei" pitchFamily="2"/>
                <a:cs typeface="Mangal" pitchFamily="2"/>
              </a:rPr>
              <a:t>Nome Completo do Coautor 3</a:t>
            </a:r>
          </a:p>
          <a:p>
            <a:pPr algn="r" defTabSz="914430" hangingPunct="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dirty="0">
                <a:solidFill>
                  <a:srgbClr val="2F7E1C"/>
                </a:solidFill>
                <a:latin typeface="Calibri" pitchFamily="34"/>
                <a:ea typeface="Microsoft YaHei" pitchFamily="2"/>
                <a:cs typeface="Mangal" pitchFamily="2"/>
              </a:rPr>
              <a:t>Nome Completo do Coautor 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2AC1410-4416-4C5C-8F60-FC1F639BD4F5}"/>
              </a:ext>
            </a:extLst>
          </p:cNvPr>
          <p:cNvSpPr txBox="1"/>
          <p:nvPr/>
        </p:nvSpPr>
        <p:spPr>
          <a:xfrm>
            <a:off x="2085261" y="6818838"/>
            <a:ext cx="9266918" cy="5917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algn="ctr" defTabSz="91443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2F7E1C"/>
                </a:solidFill>
                <a:latin typeface="Calibri" pitchFamily="34"/>
                <a:ea typeface="Microsoft YaHei" pitchFamily="2"/>
                <a:cs typeface="Mangal" pitchFamily="2"/>
              </a:rPr>
              <a:t>Juazeiro do Norte-CE</a:t>
            </a:r>
          </a:p>
          <a:p>
            <a:pPr algn="ctr" defTabSz="91443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2F7E1C"/>
                </a:solidFill>
                <a:latin typeface="Calibri" pitchFamily="34"/>
                <a:ea typeface="Microsoft YaHei" pitchFamily="2"/>
                <a:cs typeface="Mangal" pitchFamily="2"/>
              </a:rPr>
              <a:t>2021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B93F658-5496-453C-8E4C-3364A7E4F4FD}"/>
              </a:ext>
            </a:extLst>
          </p:cNvPr>
          <p:cNvSpPr txBox="1"/>
          <p:nvPr/>
        </p:nvSpPr>
        <p:spPr>
          <a:xfrm>
            <a:off x="954688" y="5213956"/>
            <a:ext cx="3580502" cy="4039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ctr" anchorCtr="0" compatLnSpc="0">
            <a:spAutoFit/>
          </a:bodyPr>
          <a:lstStyle/>
          <a:p>
            <a:pPr defTabSz="91443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dirty="0">
                <a:solidFill>
                  <a:srgbClr val="2F7E1C"/>
                </a:solidFill>
                <a:latin typeface="Calibri" pitchFamily="34"/>
                <a:ea typeface="Microsoft YaHei" pitchFamily="2"/>
                <a:cs typeface="Mangal" pitchFamily="2"/>
              </a:rPr>
              <a:t>Área Temática: </a:t>
            </a:r>
            <a:r>
              <a:rPr lang="pt-BR" sz="2000" dirty="0" err="1">
                <a:solidFill>
                  <a:srgbClr val="2F7E1C"/>
                </a:solidFill>
                <a:latin typeface="Calibri" pitchFamily="34"/>
                <a:ea typeface="Microsoft YaHei" pitchFamily="2"/>
                <a:cs typeface="Mangal" pitchFamily="2"/>
              </a:rPr>
              <a:t>Xxxxx</a:t>
            </a:r>
            <a:endParaRPr lang="pt-BR" sz="2000" dirty="0">
              <a:solidFill>
                <a:srgbClr val="2F7E1C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1AD3E02-A995-42FC-A77D-E5F022FC75EF}"/>
              </a:ext>
            </a:extLst>
          </p:cNvPr>
          <p:cNvSpPr/>
          <p:nvPr/>
        </p:nvSpPr>
        <p:spPr>
          <a:xfrm>
            <a:off x="10740" y="3428271"/>
            <a:ext cx="13419648" cy="584775"/>
          </a:xfrm>
          <a:prstGeom prst="rect">
            <a:avLst/>
          </a:prstGeom>
          <a:solidFill>
            <a:srgbClr val="2F7E1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Ins="1800000" rtlCol="0" anchor="ctr">
            <a:spAutoFit/>
          </a:bodyPr>
          <a:lstStyle/>
          <a:p>
            <a:pPr algn="ctr"/>
            <a:r>
              <a:rPr lang="pt-BR" sz="3200" b="1" dirty="0">
                <a:solidFill>
                  <a:srgbClr val="EC619C"/>
                </a:solidFill>
                <a:latin typeface="Calibri" pitchFamily="34"/>
                <a:ea typeface="Microsoft YaHei" pitchFamily="2"/>
                <a:cs typeface="Mangal" pitchFamily="2"/>
              </a:rPr>
              <a:t>Título: </a:t>
            </a:r>
            <a:r>
              <a:rPr lang="pt-BR" sz="3200" dirty="0">
                <a:solidFill>
                  <a:srgbClr val="EC619C"/>
                </a:solidFill>
                <a:latin typeface="Calibri" pitchFamily="34"/>
                <a:ea typeface="Microsoft YaHei" pitchFamily="2"/>
                <a:cs typeface="Mangal" pitchFamily="2"/>
              </a:rPr>
              <a:t>subtítulo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EE5929C-2B49-4593-A492-C76BB7759A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" b="5097"/>
          <a:stretch/>
        </p:blipFill>
        <p:spPr>
          <a:xfrm>
            <a:off x="4105342" y="302481"/>
            <a:ext cx="5226755" cy="27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71633"/>
      </p:ext>
    </p:extLst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85C3D-85FA-40DD-AA25-1B102763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 Benefícios das 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3235FA-95A2-43C5-AA47-0B0136E26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Nesta seção, enfatize o impacto do projeto/estudo;</a:t>
            </a:r>
          </a:p>
          <a:p>
            <a:r>
              <a:rPr lang="pt-BR" dirty="0"/>
              <a:t>Descreva as atividades realizadas pela ação de extensão, use imagens que possam explanar\elucidar melhor essas atividades;</a:t>
            </a:r>
          </a:p>
          <a:p>
            <a:r>
              <a:rPr lang="pt-BR" dirty="0"/>
              <a:t>Aponte os benefícios que o projeto trouxe à comunidade, bem como as dificuldades encontradas (se houver).</a:t>
            </a:r>
          </a:p>
        </p:txBody>
      </p:sp>
    </p:spTree>
    <p:extLst>
      <p:ext uri="{BB962C8B-B14F-4D97-AF65-F5344CB8AC3E}">
        <p14:creationId xmlns:p14="http://schemas.microsoft.com/office/powerpoint/2010/main" val="2688529572"/>
      </p:ext>
    </p:extLst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85C3D-85FA-40DD-AA25-1B1027637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84" y="877924"/>
            <a:ext cx="12352424" cy="776383"/>
          </a:xfrm>
        </p:spPr>
        <p:txBody>
          <a:bodyPr/>
          <a:lstStyle/>
          <a:p>
            <a:r>
              <a:rPr lang="pt-BR" dirty="0"/>
              <a:t>4 Impacto na formação do estudante extensionista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3235FA-95A2-43C5-AA47-0B0136E26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Nesta seção, descrever o impacto da ação de para a formação dos estudantes extensionistas envolvidos na realização das ações.</a:t>
            </a:r>
          </a:p>
        </p:txBody>
      </p:sp>
    </p:spTree>
    <p:extLst>
      <p:ext uri="{BB962C8B-B14F-4D97-AF65-F5344CB8AC3E}">
        <p14:creationId xmlns:p14="http://schemas.microsoft.com/office/powerpoint/2010/main" val="2775241598"/>
      </p:ext>
    </p:extLst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0DA39-13AC-4BB8-A835-AB23569D9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 Considerações finais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BFBF8D-794B-4D2C-AA9B-607EFF6D5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Nas considerações finais, você deve apontar se objetivo proposto inicialmente foi atingido;</a:t>
            </a:r>
          </a:p>
          <a:p>
            <a:r>
              <a:rPr lang="pt-BR" dirty="0"/>
              <a:t>Também você pode descrever os pontos positivos e/ou negativos e elencar o que pode ser melhorado.</a:t>
            </a:r>
          </a:p>
        </p:txBody>
      </p:sp>
      <p:pic>
        <p:nvPicPr>
          <p:cNvPr id="5" name="Gráfico 4" descr="Lupa">
            <a:extLst>
              <a:ext uri="{FF2B5EF4-FFF2-40B4-BE49-F238E27FC236}">
                <a16:creationId xmlns:a16="http://schemas.microsoft.com/office/drawing/2014/main" id="{43BE5377-F83A-4C28-875B-BC2B1B8BF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1678" y="4298737"/>
            <a:ext cx="2424113" cy="24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75847"/>
      </p:ext>
    </p:extLst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7B7D5-0388-4FA8-89A3-CE75B985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81178B-60F3-4B87-9740-0A0BE310A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Coloque somente as referências das obras citadas na apresentação.</a:t>
            </a:r>
          </a:p>
        </p:txBody>
      </p:sp>
    </p:spTree>
    <p:extLst>
      <p:ext uri="{BB962C8B-B14F-4D97-AF65-F5344CB8AC3E}">
        <p14:creationId xmlns:p14="http://schemas.microsoft.com/office/powerpoint/2010/main" val="3437440866"/>
      </p:ext>
    </p:extLst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651814F-31C5-474D-B192-3F059A8AC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" y="2216457"/>
            <a:ext cx="13421002" cy="966652"/>
          </a:xfrm>
          <a:noFill/>
        </p:spPr>
        <p:txBody>
          <a:bodyPr/>
          <a:lstStyle/>
          <a:p>
            <a:r>
              <a:rPr lang="pt-BR" dirty="0">
                <a:solidFill>
                  <a:srgbClr val="2F7E1C"/>
                </a:solidFill>
              </a:rPr>
              <a:t>Obrigado (a)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635483A-D497-42B9-9C3D-BD071E716A65}"/>
              </a:ext>
            </a:extLst>
          </p:cNvPr>
          <p:cNvSpPr txBox="1">
            <a:spLocks/>
          </p:cNvSpPr>
          <p:nvPr/>
        </p:nvSpPr>
        <p:spPr>
          <a:xfrm>
            <a:off x="457200" y="3305707"/>
            <a:ext cx="12058591" cy="2503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2400" b="0" dirty="0">
                <a:solidFill>
                  <a:srgbClr val="2F7E1C"/>
                </a:solidFill>
                <a:latin typeface="+mn-lt"/>
              </a:rPr>
              <a:t>autor@email.com</a:t>
            </a:r>
          </a:p>
          <a:p>
            <a:r>
              <a:rPr lang="pt-BR" sz="2400" b="0" dirty="0">
                <a:solidFill>
                  <a:srgbClr val="2F7E1C"/>
                </a:solidFill>
                <a:latin typeface="+mn-lt"/>
              </a:rPr>
              <a:t>coautor1@email.com</a:t>
            </a:r>
          </a:p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0" dirty="0">
                <a:solidFill>
                  <a:srgbClr val="2F7E1C"/>
                </a:solidFill>
                <a:latin typeface="+mn-lt"/>
              </a:rPr>
              <a:t>coautor2@email.com</a:t>
            </a:r>
          </a:p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0" dirty="0">
                <a:solidFill>
                  <a:srgbClr val="2F7E1C"/>
                </a:solidFill>
                <a:latin typeface="+mn-lt"/>
              </a:rPr>
              <a:t>coautor3@email.com</a:t>
            </a:r>
          </a:p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0" dirty="0">
                <a:solidFill>
                  <a:srgbClr val="2F7E1C"/>
                </a:solidFill>
                <a:latin typeface="+mn-lt"/>
              </a:rPr>
              <a:t>coautor4@email.com</a:t>
            </a:r>
          </a:p>
          <a:p>
            <a:endParaRPr lang="pt-BR" sz="2400" b="0" dirty="0">
              <a:solidFill>
                <a:srgbClr val="2F7E1C"/>
              </a:solidFill>
              <a:latin typeface="+mn-lt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331F6102-9A33-432D-9FBB-B580C482E1BD}"/>
              </a:ext>
            </a:extLst>
          </p:cNvPr>
          <p:cNvGrpSpPr/>
          <p:nvPr/>
        </p:nvGrpSpPr>
        <p:grpSpPr>
          <a:xfrm>
            <a:off x="4250535" y="6280220"/>
            <a:ext cx="4938704" cy="1019640"/>
            <a:chOff x="2881417" y="5536643"/>
            <a:chExt cx="9909208" cy="2045846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0D3A1341-85E1-416C-A4DF-A034C8170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1417" y="5536643"/>
              <a:ext cx="4168107" cy="2045846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391D69B8-2608-4754-9BE3-F27673B97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953" y="5819618"/>
              <a:ext cx="2039089" cy="1530664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283934FE-3EE9-4F17-8AC1-D3B58F434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4956" y="5829201"/>
              <a:ext cx="2645669" cy="1490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697470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92439-5760-4542-8DD9-C2765E1FB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84" y="725524"/>
            <a:ext cx="12002607" cy="776383"/>
          </a:xfrm>
        </p:spPr>
        <p:txBody>
          <a:bodyPr/>
          <a:lstStyle/>
          <a:p>
            <a:r>
              <a:rPr lang="pt-BR" dirty="0"/>
              <a:t>Orientações gerais sobre a apresentação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5AFF1D-861F-4664-8B3D-B5E3CC9AF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O tempo de apresentação será de no máximo 10 (dez) minutos;</a:t>
            </a:r>
          </a:p>
          <a:p>
            <a:r>
              <a:rPr lang="pt-BR" dirty="0"/>
              <a:t>A apresentação de trabalhos ocorrerá em sala virtual, pelo Google </a:t>
            </a:r>
            <a:r>
              <a:rPr lang="pt-BR" dirty="0" err="1"/>
              <a:t>Meet</a:t>
            </a:r>
            <a:r>
              <a:rPr lang="pt-BR" dirty="0"/>
              <a:t>, a ser informada pela organização do evento;</a:t>
            </a:r>
          </a:p>
          <a:p>
            <a:r>
              <a:rPr lang="pt-BR" dirty="0"/>
              <a:t>Entre na sala virtual com antecedência mínima de 30 (trinta) minutos;</a:t>
            </a:r>
          </a:p>
          <a:p>
            <a:r>
              <a:rPr lang="pt-BR" dirty="0"/>
              <a:t>A projeção dos slides é de responsabilidade dos autores/coautores, se tiver dúvidas de como projetar, </a:t>
            </a:r>
            <a:r>
              <a:rPr lang="pt-BR" dirty="0">
                <a:hlinkClick r:id="rId2"/>
              </a:rPr>
              <a:t>veja este tutorial</a:t>
            </a:r>
            <a:r>
              <a:rPr lang="pt-BR" dirty="0"/>
              <a:t>;</a:t>
            </a:r>
          </a:p>
          <a:p>
            <a:r>
              <a:rPr lang="pt-BR" dirty="0"/>
              <a:t>Deixe preparado o seu slide para projeção, para facilitar, você pode deixar os slides salvo na área de trabalho do computador;</a:t>
            </a:r>
          </a:p>
          <a:p>
            <a:r>
              <a:rPr lang="pt-BR" dirty="0"/>
              <a:t>Enquanto aguarda a sua vez, mantenha seu microfone e câmera desligados, ligue somente no momento de sua apresentação;</a:t>
            </a:r>
          </a:p>
          <a:p>
            <a:r>
              <a:rPr lang="pt-BR" dirty="0"/>
              <a:t>Ao final, será destinado 30 (trinta) minutos para discussão dos trabalhos.</a:t>
            </a:r>
          </a:p>
        </p:txBody>
      </p:sp>
    </p:spTree>
    <p:extLst>
      <p:ext uri="{BB962C8B-B14F-4D97-AF65-F5344CB8AC3E}">
        <p14:creationId xmlns:p14="http://schemas.microsoft.com/office/powerpoint/2010/main" val="487206804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92439-5760-4542-8DD9-C2765E1FB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84" y="725524"/>
            <a:ext cx="12002607" cy="776383"/>
          </a:xfrm>
        </p:spPr>
        <p:txBody>
          <a:bodyPr/>
          <a:lstStyle/>
          <a:p>
            <a:r>
              <a:rPr lang="pt-BR" dirty="0"/>
              <a:t>1 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5AFF1D-861F-4664-8B3D-B5E3CC9AF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Na introdução, busque trazer de forma breve uma contextualização do tema, objeto e objetivos do trabalho;</a:t>
            </a:r>
          </a:p>
          <a:p>
            <a:r>
              <a:rPr lang="pt-BR" dirty="0"/>
              <a:t>Evite utilizar textos com letras pequenas, recomendamos que utilize o tamanho de fonte desse modelo (</a:t>
            </a:r>
            <a:r>
              <a:rPr lang="pt-BR" dirty="0" err="1"/>
              <a:t>Calibri</a:t>
            </a:r>
            <a:r>
              <a:rPr lang="pt-BR" dirty="0"/>
              <a:t>, 30);</a:t>
            </a:r>
          </a:p>
          <a:p>
            <a:r>
              <a:rPr lang="pt-BR" dirty="0"/>
              <a:t>Insira o texto em forma de tópicos, evite textos longos, lembre-se que, quanto mais texto você inserir, maior será o seu tempo de fala;</a:t>
            </a:r>
          </a:p>
          <a:p>
            <a:r>
              <a:rPr lang="pt-BR" dirty="0"/>
              <a:t>Use frases curtas nos tópicos, se precisar utilizar mais tópicos, crie novas páginas, assim evitando excesso de texto no slide.</a:t>
            </a:r>
          </a:p>
        </p:txBody>
      </p:sp>
    </p:spTree>
    <p:extLst>
      <p:ext uri="{BB962C8B-B14F-4D97-AF65-F5344CB8AC3E}">
        <p14:creationId xmlns:p14="http://schemas.microsoft.com/office/powerpoint/2010/main" val="1798799905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54413-E4A6-4BE6-8F92-BE2E75A8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 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A2778B-EB83-4D4D-8BC2-A2A42D8AC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Aborde de maneira objetiva e clara os métodos, técnicas e/ou instrumentos utilizados para desenvolvimento.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843149E-F57F-428B-8BEA-51EFE78DB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840" y="3984171"/>
            <a:ext cx="2980768" cy="298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64400"/>
      </p:ext>
    </p:extLst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54413-E4A6-4BE6-8F92-BE2E75A8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2.1 Dicas de estruturação dos slides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A2778B-EB83-4D4D-8BC2-A2A42D8AC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Crie um roteiro, delimite quais tópicos serão abordados na sua apresentação, também lembre-se que o tamanho do conteúdo deve ser compatível com o tempo de apresentação;</a:t>
            </a:r>
          </a:p>
          <a:p>
            <a:r>
              <a:rPr lang="pt-BR" dirty="0"/>
              <a:t>Delimite os pontos que julgar mais importantes para apresentar e que chame atenção dos seus ouvintes;</a:t>
            </a:r>
          </a:p>
          <a:p>
            <a:r>
              <a:rPr lang="pt-BR" dirty="0"/>
              <a:t>Uma ideia complexa pode ser simplificada utilizando gráficos, fotos, tabelas, quadros, etc., use sua criatividade e pense em analogias e metáforas para explicar um conceito.</a:t>
            </a:r>
          </a:p>
        </p:txBody>
      </p:sp>
    </p:spTree>
    <p:extLst>
      <p:ext uri="{BB962C8B-B14F-4D97-AF65-F5344CB8AC3E}">
        <p14:creationId xmlns:p14="http://schemas.microsoft.com/office/powerpoint/2010/main" val="2192055641"/>
      </p:ext>
    </p:ext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50AB8E03-0F6F-4E2C-ADE8-1F18BB15FCDE}"/>
              </a:ext>
            </a:extLst>
          </p:cNvPr>
          <p:cNvSpPr/>
          <p:nvPr/>
        </p:nvSpPr>
        <p:spPr>
          <a:xfrm>
            <a:off x="6719887" y="4498852"/>
            <a:ext cx="2226598" cy="2302906"/>
          </a:xfrm>
          <a:prstGeom prst="roundRect">
            <a:avLst>
              <a:gd name="adj" fmla="val 669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5013840C-D6C9-45B1-8C1A-EF8120266A64}"/>
              </a:ext>
            </a:extLst>
          </p:cNvPr>
          <p:cNvSpPr/>
          <p:nvPr/>
        </p:nvSpPr>
        <p:spPr>
          <a:xfrm>
            <a:off x="4265706" y="4506052"/>
            <a:ext cx="2226598" cy="2302906"/>
          </a:xfrm>
          <a:prstGeom prst="roundRect">
            <a:avLst>
              <a:gd name="adj" fmla="val 669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054413-E4A6-4BE6-8F92-BE2E75A8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2.2 Uso de ilustrações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A2778B-EB83-4D4D-8BC2-A2A42D8AC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Já ouviu falar que “Uma imagem vale mais que mil palavras”?, por isso, faça bom uso de ícones, desenhos, fotos, etc. para explanar uma ideia;</a:t>
            </a:r>
          </a:p>
          <a:p>
            <a:r>
              <a:rPr lang="pt-BR" dirty="0"/>
              <a:t>Você pode baixar ícones de sites gratuitos como </a:t>
            </a:r>
            <a:r>
              <a:rPr lang="pt-BR" dirty="0" err="1"/>
              <a:t>Flaticon</a:t>
            </a:r>
            <a:r>
              <a:rPr lang="pt-BR" dirty="0"/>
              <a:t> (</a:t>
            </a:r>
            <a:r>
              <a:rPr lang="pt-BR" dirty="0">
                <a:hlinkClick r:id="rId2"/>
              </a:rPr>
              <a:t>flaticon.com</a:t>
            </a:r>
            <a:r>
              <a:rPr lang="pt-BR" dirty="0"/>
              <a:t>) e inserir em seu slide;</a:t>
            </a:r>
          </a:p>
          <a:p>
            <a:r>
              <a:rPr lang="pt-BR" dirty="0"/>
              <a:t>Ao utilizar ilustrações, evite achatá-las (como no exemplo abaixo).</a:t>
            </a:r>
          </a:p>
          <a:p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5EF6ED3-72C0-4E57-B2D7-E05CC6B56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16" y="4935874"/>
            <a:ext cx="1443263" cy="144326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02753AB-7E67-41C9-AF11-132EC48D2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20" y="4935874"/>
            <a:ext cx="1967271" cy="1443263"/>
          </a:xfrm>
          <a:prstGeom prst="rect">
            <a:avLst/>
          </a:prstGeom>
        </p:spPr>
      </p:pic>
      <p:pic>
        <p:nvPicPr>
          <p:cNvPr id="15" name="Gráfico 14" descr="Marca de seleção">
            <a:extLst>
              <a:ext uri="{FF2B5EF4-FFF2-40B4-BE49-F238E27FC236}">
                <a16:creationId xmlns:a16="http://schemas.microsoft.com/office/drawing/2014/main" id="{B439E536-ACB7-4B3B-9373-D184AB1B1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5969" y="5845066"/>
            <a:ext cx="707097" cy="707097"/>
          </a:xfrm>
          <a:prstGeom prst="rect">
            <a:avLst/>
          </a:prstGeom>
        </p:spPr>
      </p:pic>
      <p:pic>
        <p:nvPicPr>
          <p:cNvPr id="17" name="Gráfico 16" descr="Fechar">
            <a:extLst>
              <a:ext uri="{FF2B5EF4-FFF2-40B4-BE49-F238E27FC236}">
                <a16:creationId xmlns:a16="http://schemas.microsoft.com/office/drawing/2014/main" id="{401BC397-C3D9-4CAF-8F77-4BE56E907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85207" y="5845067"/>
            <a:ext cx="707097" cy="70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2688"/>
      </p:ext>
    </p:extLst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54413-E4A6-4BE6-8F92-BE2E75A8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2.3 Uso de ilustrações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A2778B-EB83-4D4D-8BC2-A2A42D8AC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4" y="1788517"/>
            <a:ext cx="6314420" cy="5020441"/>
          </a:xfrm>
        </p:spPr>
        <p:txBody>
          <a:bodyPr anchor="ctr"/>
          <a:lstStyle/>
          <a:p>
            <a:r>
              <a:rPr lang="pt-BR" dirty="0"/>
              <a:t>Se precisar apresentar dados, utilize gráficos, que tornam mais didático a visualização dos dados, você pode usar aplicações como o </a:t>
            </a:r>
            <a:r>
              <a:rPr lang="pt-BR" dirty="0" err="1"/>
              <a:t>Infogram</a:t>
            </a:r>
            <a:r>
              <a:rPr lang="pt-BR" dirty="0"/>
              <a:t> (</a:t>
            </a:r>
            <a:r>
              <a:rPr lang="pt-BR" dirty="0">
                <a:hlinkClick r:id="rId2"/>
              </a:rPr>
              <a:t>infogram.com</a:t>
            </a:r>
            <a:r>
              <a:rPr lang="pt-BR" dirty="0"/>
              <a:t>) ou Google </a:t>
            </a:r>
            <a:r>
              <a:rPr lang="pt-BR" dirty="0" err="1"/>
              <a:t>Sheets</a:t>
            </a:r>
            <a:r>
              <a:rPr lang="pt-BR" dirty="0"/>
              <a:t> (</a:t>
            </a:r>
            <a:r>
              <a:rPr lang="pt-BR" dirty="0">
                <a:hlinkClick r:id="rId3"/>
              </a:rPr>
              <a:t>google.com/</a:t>
            </a:r>
            <a:r>
              <a:rPr lang="pt-BR" dirty="0" err="1">
                <a:hlinkClick r:id="rId3"/>
              </a:rPr>
              <a:t>sheets</a:t>
            </a:r>
            <a:r>
              <a:rPr lang="pt-BR" dirty="0"/>
              <a:t>) para criar gráficos, por exemplo;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A89AFA-712F-43BB-9B3C-5142EDAC40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9887" y="2587336"/>
            <a:ext cx="6043459" cy="317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16714"/>
      </p:ext>
    </p:extLst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54413-E4A6-4BE6-8F92-BE2E75A8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2.4 Uso de ilustrações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A2778B-EB83-4D4D-8BC2-A2A42D8AC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Quadros e tabelas também são boas formas de apresentação de dados, e podem ser criados diretamente pelo Microsoft PowerPoint;</a:t>
            </a:r>
          </a:p>
          <a:p>
            <a:r>
              <a:rPr lang="pt-BR" dirty="0"/>
              <a:t>Evite utilizar fontes pequenas, use a mesma fonte do slide;</a:t>
            </a:r>
          </a:p>
          <a:p>
            <a:r>
              <a:rPr lang="pt-BR" dirty="0"/>
              <a:t>Se forem muitos dados, você pode criar uma tabela ou quadro só com uma amostra menor desses dados, ou ainda pode optar por gráficos.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C0A955F-357A-4464-A5D8-CA88622B0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765958"/>
              </p:ext>
            </p:extLst>
          </p:nvPr>
        </p:nvGraphicFramePr>
        <p:xfrm>
          <a:off x="3623715" y="4729712"/>
          <a:ext cx="5781543" cy="20726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27181">
                  <a:extLst>
                    <a:ext uri="{9D8B030D-6E8A-4147-A177-3AD203B41FA5}">
                      <a16:colId xmlns:a16="http://schemas.microsoft.com/office/drawing/2014/main" val="495533947"/>
                    </a:ext>
                  </a:extLst>
                </a:gridCol>
                <a:gridCol w="1927181">
                  <a:extLst>
                    <a:ext uri="{9D8B030D-6E8A-4147-A177-3AD203B41FA5}">
                      <a16:colId xmlns:a16="http://schemas.microsoft.com/office/drawing/2014/main" val="291610937"/>
                    </a:ext>
                  </a:extLst>
                </a:gridCol>
                <a:gridCol w="1927181">
                  <a:extLst>
                    <a:ext uri="{9D8B030D-6E8A-4147-A177-3AD203B41FA5}">
                      <a16:colId xmlns:a16="http://schemas.microsoft.com/office/drawing/2014/main" val="343770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Coluna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Coluna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Coluna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316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Linha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01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Linha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BB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38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Linha 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CB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93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623750"/>
      </p:ext>
    </p:extLst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54413-E4A6-4BE6-8F92-BE2E75A8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2.5 Uso de citações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A2778B-EB83-4D4D-8BC2-A2A42D8AC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 for utilizar citações, coloque sobrenome, ano e paginação (em citação direta) da obra consultada;</a:t>
            </a:r>
          </a:p>
          <a:p>
            <a:r>
              <a:rPr lang="pt-BR" dirty="0"/>
              <a:t>Nas referências, coloque somente aquelas que foram citadas no slide.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018381"/>
      </p:ext>
    </p:extLst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Padrão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2824</TotalTime>
  <Words>764</Words>
  <Application>Microsoft Office PowerPoint</Application>
  <PresentationFormat>Personalizar</PresentationFormat>
  <Paragraphs>72</Paragraphs>
  <Slides>14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Liberation Sans</vt:lpstr>
      <vt:lpstr>Liberation Serif</vt:lpstr>
      <vt:lpstr>Padrão</vt:lpstr>
      <vt:lpstr>Apresentação do PowerPoint</vt:lpstr>
      <vt:lpstr>Orientações gerais sobre a apresentação</vt:lpstr>
      <vt:lpstr>1 Introdução</vt:lpstr>
      <vt:lpstr>2 Metodologia</vt:lpstr>
      <vt:lpstr>2.1 Dicas de estruturação dos slides</vt:lpstr>
      <vt:lpstr>2.2 Uso de ilustrações</vt:lpstr>
      <vt:lpstr>2.3 Uso de ilustrações</vt:lpstr>
      <vt:lpstr>2.4 Uso de ilustrações</vt:lpstr>
      <vt:lpstr>2.5 Uso de citações</vt:lpstr>
      <vt:lpstr>3 Benefícios das ações</vt:lpstr>
      <vt:lpstr>4 Impacto na formação do estudante extensionista</vt:lpstr>
      <vt:lpstr>5 Considerações finais</vt:lpstr>
      <vt:lpstr>Referências</vt:lpstr>
      <vt:lpstr>Obrigado (a)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Avaliador</cp:lastModifiedBy>
  <cp:revision>56</cp:revision>
  <dcterms:created xsi:type="dcterms:W3CDTF">2015-09-23T08:01:55Z</dcterms:created>
  <dcterms:modified xsi:type="dcterms:W3CDTF">2021-10-01T18:35:40Z</dcterms:modified>
</cp:coreProperties>
</file>