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03" r:id="rId2"/>
    <p:sldId id="292" r:id="rId3"/>
    <p:sldId id="295" r:id="rId4"/>
    <p:sldId id="284" r:id="rId5"/>
    <p:sldId id="283" r:id="rId6"/>
    <p:sldId id="287" r:id="rId7"/>
    <p:sldId id="294" r:id="rId8"/>
    <p:sldId id="296" r:id="rId9"/>
    <p:sldId id="297" r:id="rId10"/>
    <p:sldId id="277" r:id="rId11"/>
  </p:sldIdLst>
  <p:sldSz cx="1343977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148"/>
    <a:srgbClr val="D73531"/>
    <a:srgbClr val="FFFFFF"/>
    <a:srgbClr val="467A57"/>
    <a:srgbClr val="E1FFE3"/>
    <a:srgbClr val="EC619C"/>
    <a:srgbClr val="2F7E1C"/>
    <a:srgbClr val="6AC4CD"/>
    <a:srgbClr val="FDEC37"/>
    <a:srgbClr val="56B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5" autoAdjust="0"/>
  </p:normalViewPr>
  <p:slideViewPr>
    <p:cSldViewPr snapToGrid="0" showGuides="1">
      <p:cViewPr varScale="1">
        <p:scale>
          <a:sx n="68" d="100"/>
          <a:sy n="68" d="100"/>
        </p:scale>
        <p:origin x="108" y="624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0A356A5-9030-4E47-A4E0-60AE7A9FC22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0FD8CE-3BFC-4169-B0E8-0800B2FAF20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73583F-A877-4E7E-A1A5-5D2D7B171FC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8B9CE8-B226-47C3-A983-2D5685D5170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CA6F93-0FFF-45FC-8339-26B0B6A944ED}" type="slidenum">
              <a:t>‹nº›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6143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E56A9D8-A35D-4007-8F68-806E7FD030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F00E51E-933E-406F-B582-D37911A6256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id="{3856EEDD-7E73-4350-9458-3123279C5CC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A3D0F7-F780-4E50-9550-21F2208F0AD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1C89DF-62BD-4A5C-B3B9-972D43F0804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8B2A53-A1AC-4FF2-AD9F-B1D909CD33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087EDC3-3194-45FB-8222-FC39F8BE239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59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t-BR" sz="2000" b="0" i="0" u="none" strike="noStrike" kern="1200" cap="none" spc="0" baseline="0">
        <a:solidFill>
          <a:srgbClr val="000000"/>
        </a:solidFill>
        <a:uFillTx/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>
            <a:extLst>
              <a:ext uri="{FF2B5EF4-FFF2-40B4-BE49-F238E27FC236}">
                <a16:creationId xmlns:a16="http://schemas.microsoft.com/office/drawing/2014/main" id="{9C87146A-F8A4-48FB-A385-6DFD8B042F5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AECBC4-B196-4801-B907-A1FFFD39257F}" type="slidenum">
              <a:t>1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Imagem de Slide 1">
            <a:extLst>
              <a:ext uri="{FF2B5EF4-FFF2-40B4-BE49-F238E27FC236}">
                <a16:creationId xmlns:a16="http://schemas.microsoft.com/office/drawing/2014/main" id="{47C234D4-F5FB-4DF2-A731-97198F238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ço Reservado para Anotações 2">
            <a:extLst>
              <a:ext uri="{FF2B5EF4-FFF2-40B4-BE49-F238E27FC236}">
                <a16:creationId xmlns:a16="http://schemas.microsoft.com/office/drawing/2014/main" id="{A2974C19-5CBE-432D-9AE0-B9ED222DBC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36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xtensaoufca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facebook.com/extensaoufca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extensaoufca" TargetMode="External"/><Relationship Id="rId5" Type="http://schemas.openxmlformats.org/officeDocument/2006/relationships/hyperlink" Target="https://enex.ufca.edu.br/" TargetMode="Externa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Neve em cima&#10;&#10;Descrição gerada automaticamente com confiança média">
            <a:extLst>
              <a:ext uri="{FF2B5EF4-FFF2-40B4-BE49-F238E27FC236}">
                <a16:creationId xmlns:a16="http://schemas.microsoft.com/office/drawing/2014/main" id="{A246E203-7899-5DDC-98A4-66C059CBA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" y="0"/>
            <a:ext cx="13453073" cy="7567354"/>
          </a:xfrm>
          <a:prstGeom prst="rect">
            <a:avLst/>
          </a:prstGeom>
        </p:spPr>
      </p:pic>
      <p:pic>
        <p:nvPicPr>
          <p:cNvPr id="28" name="Imagem 27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A97E4FB7-2377-0389-8809-E8F70EEFF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5"/>
          <a:stretch/>
        </p:blipFill>
        <p:spPr>
          <a:xfrm>
            <a:off x="10739" y="3720657"/>
            <a:ext cx="13418295" cy="3846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>
                <a:solidFill>
                  <a:srgbClr val="777148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>
                <a:solidFill>
                  <a:srgbClr val="777148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73C488-21BB-42F6-8480-5BFB259A8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1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6FEBC5-714E-4BA9-BD9F-B4DC642E97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4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apa em cima de uma superfície branca&#10;&#10;Descrição gerada automaticamente com confiança baixa">
            <a:extLst>
              <a:ext uri="{FF2B5EF4-FFF2-40B4-BE49-F238E27FC236}">
                <a16:creationId xmlns:a16="http://schemas.microsoft.com/office/drawing/2014/main" id="{9B241151-4329-75F8-2804-DD90350E4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 b="8079"/>
          <a:stretch/>
        </p:blipFill>
        <p:spPr>
          <a:xfrm>
            <a:off x="0" y="0"/>
            <a:ext cx="13439775" cy="755967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206417A-E826-4F5B-3145-78B9CD9423F2}"/>
              </a:ext>
            </a:extLst>
          </p:cNvPr>
          <p:cNvSpPr/>
          <p:nvPr userDrawn="1"/>
        </p:nvSpPr>
        <p:spPr>
          <a:xfrm>
            <a:off x="1" y="6678202"/>
            <a:ext cx="13439774" cy="881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8" name="Imagem 27" descr="Placa vermelha com letras brancas em fundo preto&#10;&#10;Descrição gerada automaticamente com confiança baixa">
            <a:extLst>
              <a:ext uri="{FF2B5EF4-FFF2-40B4-BE49-F238E27FC236}">
                <a16:creationId xmlns:a16="http://schemas.microsoft.com/office/drawing/2014/main" id="{4110EDF3-077E-73E1-04F6-2D20D07EF2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83" y="6943484"/>
            <a:ext cx="3312542" cy="427540"/>
          </a:xfrm>
          <a:prstGeom prst="rect">
            <a:avLst/>
          </a:prstGeom>
        </p:spPr>
      </p:pic>
      <p:pic>
        <p:nvPicPr>
          <p:cNvPr id="29" name="Imagem 28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1D0FCA9-1F83-7330-4D29-D09597B4ED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2" y="6732971"/>
            <a:ext cx="4391220" cy="799690"/>
          </a:xfrm>
          <a:prstGeom prst="rect">
            <a:avLst/>
          </a:prstGeom>
        </p:spPr>
      </p:pic>
      <p:sp>
        <p:nvSpPr>
          <p:cNvPr id="30" name="Título 3">
            <a:hlinkClick r:id="rId5"/>
            <a:extLst>
              <a:ext uri="{FF2B5EF4-FFF2-40B4-BE49-F238E27FC236}">
                <a16:creationId xmlns:a16="http://schemas.microsoft.com/office/drawing/2014/main" id="{241CDA87-E821-1583-93B7-114B4BFEB529}"/>
              </a:ext>
            </a:extLst>
          </p:cNvPr>
          <p:cNvSpPr txBox="1">
            <a:spLocks/>
          </p:cNvSpPr>
          <p:nvPr userDrawn="1"/>
        </p:nvSpPr>
        <p:spPr>
          <a:xfrm>
            <a:off x="4802391" y="6880296"/>
            <a:ext cx="3850278" cy="512819"/>
          </a:xfrm>
          <a:prstGeom prst="round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2F7E1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2400" b="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enex.ufca.edu.br</a:t>
            </a:r>
          </a:p>
        </p:txBody>
      </p:sp>
      <p:sp>
        <p:nvSpPr>
          <p:cNvPr id="31" name="Retângulo 30">
            <a:hlinkClick r:id="rId6"/>
            <a:extLst>
              <a:ext uri="{FF2B5EF4-FFF2-40B4-BE49-F238E27FC236}">
                <a16:creationId xmlns:a16="http://schemas.microsoft.com/office/drawing/2014/main" id="{08F144D1-DC91-C6FE-BE58-356ED2D9C036}"/>
              </a:ext>
            </a:extLst>
          </p:cNvPr>
          <p:cNvSpPr/>
          <p:nvPr userDrawn="1"/>
        </p:nvSpPr>
        <p:spPr>
          <a:xfrm>
            <a:off x="191833" y="6798054"/>
            <a:ext cx="554805" cy="669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hlinkClick r:id="rId7"/>
            <a:extLst>
              <a:ext uri="{FF2B5EF4-FFF2-40B4-BE49-F238E27FC236}">
                <a16:creationId xmlns:a16="http://schemas.microsoft.com/office/drawing/2014/main" id="{72D74E92-C0BB-341E-4C3E-E3EC1224D75B}"/>
              </a:ext>
            </a:extLst>
          </p:cNvPr>
          <p:cNvSpPr/>
          <p:nvPr userDrawn="1"/>
        </p:nvSpPr>
        <p:spPr>
          <a:xfrm>
            <a:off x="746638" y="6798054"/>
            <a:ext cx="554805" cy="669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hlinkClick r:id="rId8"/>
            <a:extLst>
              <a:ext uri="{FF2B5EF4-FFF2-40B4-BE49-F238E27FC236}">
                <a16:creationId xmlns:a16="http://schemas.microsoft.com/office/drawing/2014/main" id="{12064217-2616-96BB-3A53-6C1B5C4ADB22}"/>
              </a:ext>
            </a:extLst>
          </p:cNvPr>
          <p:cNvSpPr/>
          <p:nvPr userDrawn="1"/>
        </p:nvSpPr>
        <p:spPr>
          <a:xfrm>
            <a:off x="1327715" y="6798054"/>
            <a:ext cx="554805" cy="669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E8DD3C-3A53-4D6D-A902-DE125BB1B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677886"/>
            <a:ext cx="12058591" cy="966652"/>
          </a:xfrm>
          <a:prstGeom prst="roundRect">
            <a:avLst/>
          </a:prstGeom>
          <a:noFill/>
        </p:spPr>
        <p:txBody>
          <a:bodyPr/>
          <a:lstStyle>
            <a:lvl1pPr algn="r">
              <a:defRPr cap="small" baseline="0">
                <a:solidFill>
                  <a:srgbClr val="777148"/>
                </a:solidFill>
                <a:latin typeface="Georgia" panose="02040502050405020303" pitchFamily="18" charset="0"/>
              </a:defRPr>
            </a:lvl1pPr>
          </a:lstStyle>
          <a:p>
            <a:r>
              <a:rPr lang="pt-BR" dirty="0"/>
              <a:t>Obrigado (a)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651A9F-E4FC-4064-8620-75C4E627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C0F99D5-253F-487F-B213-943E5D95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E665C8-88B3-406B-A0ED-F009EA06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6AB96-C641-42FC-9519-4B41730C4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4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Neve em cima&#10;&#10;Descrição gerada automaticamente com confiança média">
            <a:extLst>
              <a:ext uri="{FF2B5EF4-FFF2-40B4-BE49-F238E27FC236}">
                <a16:creationId xmlns:a16="http://schemas.microsoft.com/office/drawing/2014/main" id="{E1099A44-71FF-54A9-628A-14957208E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" y="0"/>
            <a:ext cx="13453073" cy="7567354"/>
          </a:xfrm>
          <a:prstGeom prst="rect">
            <a:avLst/>
          </a:prstGeom>
        </p:spPr>
      </p:pic>
      <p:pic>
        <p:nvPicPr>
          <p:cNvPr id="28" name="Imagem 27" descr="Mapa&#10;&#10;Descrição gerada automaticamente">
            <a:extLst>
              <a:ext uri="{FF2B5EF4-FFF2-40B4-BE49-F238E27FC236}">
                <a16:creationId xmlns:a16="http://schemas.microsoft.com/office/drawing/2014/main" id="{49BC8AEA-E353-6EB7-DB55-CD54605C9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" y="-15941"/>
            <a:ext cx="13439775" cy="209996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864D51-6139-4CF0-BB5B-F133A729F593}"/>
              </a:ext>
            </a:extLst>
          </p:cNvPr>
          <p:cNvSpPr txBox="1"/>
          <p:nvPr userDrawn="1"/>
        </p:nvSpPr>
        <p:spPr>
          <a:xfrm>
            <a:off x="4000232" y="7192878"/>
            <a:ext cx="5214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5 a 7 de outubro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83" y="2178631"/>
            <a:ext cx="12630808" cy="4323769"/>
          </a:xfrm>
        </p:spPr>
        <p:txBody>
          <a:bodyPr/>
          <a:lstStyle>
            <a:lvl1pPr>
              <a:lnSpc>
                <a:spcPct val="100000"/>
              </a:lnSpc>
              <a:buClr>
                <a:srgbClr val="777148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rgbClr val="777148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777148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777148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777148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B7E6B9-6F0F-4B75-A4DA-54664E967EB7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57AB41BB-E4D4-643F-1201-14653B0593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29" y="5365742"/>
            <a:ext cx="2217553" cy="221755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2FD7E9-E42C-6830-39B8-E1F1DB06DBE9}"/>
              </a:ext>
            </a:extLst>
          </p:cNvPr>
          <p:cNvSpPr txBox="1"/>
          <p:nvPr userDrawn="1"/>
        </p:nvSpPr>
        <p:spPr>
          <a:xfrm>
            <a:off x="4000232" y="6912092"/>
            <a:ext cx="5214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18º Encontro de Extensão (ENEX 2022)</a:t>
            </a:r>
          </a:p>
        </p:txBody>
      </p:sp>
      <p:pic>
        <p:nvPicPr>
          <p:cNvPr id="21" name="Imagem 20" descr="Desenho de pessoa com a mão no queixo&#10;&#10;Descrição gerada automaticamente com confiança média">
            <a:extLst>
              <a:ext uri="{FF2B5EF4-FFF2-40B4-BE49-F238E27FC236}">
                <a16:creationId xmlns:a16="http://schemas.microsoft.com/office/drawing/2014/main" id="{81275845-2044-8F10-3B9E-9637B844A6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775"/>
            <a:ext cx="2009461" cy="2009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76" y="203799"/>
            <a:ext cx="13124296" cy="1280368"/>
          </a:xfrm>
          <a:prstGeom prst="roundRect">
            <a:avLst/>
          </a:prstGeom>
          <a:noFill/>
        </p:spPr>
        <p:txBody>
          <a:bodyPr wrap="square" lIns="36000" rIns="36000">
            <a:noAutofit/>
          </a:bodyPr>
          <a:lstStyle>
            <a:lvl1pPr algn="ctr">
              <a:defRPr sz="4400" b="1" u="none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BA97C0-5FF7-46E6-BCE5-231896294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29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4A3380-7505-4D64-8A92-377EC63F0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5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78F43A-76E5-4B84-9DC2-AA4463A59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0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4663AA-5D62-49C7-83D8-21A531F31E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9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6AB96-C641-42FC-9519-4B41730C4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3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DE1639-535E-414E-825E-3993928158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9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9BF01C-5E86-408A-ACCF-BE5AA0EA0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3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2483"/>
            <a:ext cx="12058591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2414"/>
            <a:ext cx="12058591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CF6AB96-C641-42FC-9519-4B41730C4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49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63300"/>
          </a:solidFill>
          <a:latin typeface="+mn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rgbClr val="663300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rgbClr val="663300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rgbClr val="663300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rgbClr val="663300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rgbClr val="663300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xtensaoufca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facebook.com/extensaouf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extensaoufca" TargetMode="External"/><Relationship Id="rId5" Type="http://schemas.openxmlformats.org/officeDocument/2006/relationships/hyperlink" Target="https://enex.ufca.edu.br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my-drive" TargetMode="External"/><Relationship Id="rId2" Type="http://schemas.openxmlformats.org/officeDocument/2006/relationships/hyperlink" Target="https://www.microsoft.com/pt-br/education/products/offi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hyperlink" Target="https://miro.com/pt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flatic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heets/about/" TargetMode="External"/><Relationship Id="rId2" Type="http://schemas.openxmlformats.org/officeDocument/2006/relationships/hyperlink" Target="https://infogram.com/pt/criar/grafic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364581-4D71-45B4-ADF0-6A301932CE0C}"/>
              </a:ext>
            </a:extLst>
          </p:cNvPr>
          <p:cNvSpPr txBox="1"/>
          <p:nvPr/>
        </p:nvSpPr>
        <p:spPr>
          <a:xfrm>
            <a:off x="2874516" y="5243829"/>
            <a:ext cx="7704390" cy="5850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4997" rIns="0" bIns="44997" anchor="t" anchorCtr="0" compatLnSpc="0">
            <a:normAutofit/>
          </a:bodyPr>
          <a:lstStyle/>
          <a:p>
            <a:pPr algn="ctr" defTabSz="914430" hangingPunct="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 pitchFamily="34"/>
                <a:ea typeface="Microsoft YaHei" pitchFamily="2"/>
                <a:cs typeface="Mangal" pitchFamily="2"/>
              </a:rPr>
              <a:t>Nome completo do candidato/candidata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AD3E02-A995-42FC-A77D-E5F022FC75EF}"/>
              </a:ext>
            </a:extLst>
          </p:cNvPr>
          <p:cNvSpPr/>
          <p:nvPr/>
        </p:nvSpPr>
        <p:spPr>
          <a:xfrm>
            <a:off x="450342" y="3778899"/>
            <a:ext cx="12540444" cy="916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noAutofit/>
          </a:bodyPr>
          <a:lstStyle/>
          <a:p>
            <a:pPr algn="ctr"/>
            <a:r>
              <a:rPr lang="pt-BR" sz="3200" b="1" dirty="0">
                <a:solidFill>
                  <a:srgbClr val="777148"/>
                </a:solidFill>
                <a:latin typeface="Georgia" panose="02040502050405020303" pitchFamily="18" charset="0"/>
                <a:ea typeface="Microsoft YaHei" pitchFamily="2"/>
                <a:cs typeface="Mangal" pitchFamily="2"/>
              </a:rPr>
              <a:t>Título da ação: </a:t>
            </a:r>
            <a:r>
              <a:rPr lang="pt-BR" sz="3200" dirty="0">
                <a:solidFill>
                  <a:srgbClr val="777148"/>
                </a:solidFill>
                <a:latin typeface="Georgia" panose="02040502050405020303" pitchFamily="18" charset="0"/>
                <a:ea typeface="Microsoft YaHei" pitchFamily="2"/>
                <a:cs typeface="Mangal" pitchFamily="2"/>
              </a:rPr>
              <a:t>subtítulo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0A00722-04EE-922C-76B6-4192C2D975AF}"/>
              </a:ext>
            </a:extLst>
          </p:cNvPr>
          <p:cNvGrpSpPr/>
          <p:nvPr/>
        </p:nvGrpSpPr>
        <p:grpSpPr>
          <a:xfrm>
            <a:off x="4042558" y="188537"/>
            <a:ext cx="5354660" cy="3173026"/>
            <a:chOff x="3955534" y="136969"/>
            <a:chExt cx="5528708" cy="3276161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FC92B9F-2D20-4864-AB9A-66E676ED2547}"/>
                </a:ext>
              </a:extLst>
            </p:cNvPr>
            <p:cNvSpPr/>
            <p:nvPr/>
          </p:nvSpPr>
          <p:spPr>
            <a:xfrm>
              <a:off x="3955534" y="208757"/>
              <a:ext cx="5528708" cy="4273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algn="ctr"/>
              <a:r>
                <a:rPr lang="pt-BR" sz="1200" b="1" cap="small" dirty="0">
                  <a:solidFill>
                    <a:srgbClr val="777148"/>
                  </a:solidFill>
                  <a:latin typeface="Georgia" panose="02040502050405020303" pitchFamily="18" charset="0"/>
                  <a:ea typeface="Microsoft YaHei" pitchFamily="2"/>
                  <a:cs typeface="Mangal" pitchFamily="2"/>
                </a:rPr>
                <a:t>18º Encontro de Extensão (ENEX 2022)</a:t>
              </a:r>
              <a:endParaRPr lang="pt-BR" sz="1200" cap="small" dirty="0">
                <a:solidFill>
                  <a:srgbClr val="777148"/>
                </a:solidFill>
                <a:latin typeface="Georgia" panose="02040502050405020303" pitchFamily="18" charset="0"/>
                <a:ea typeface="Microsoft YaHei" pitchFamily="2"/>
                <a:cs typeface="Mangal" pitchFamily="2"/>
              </a:endParaRPr>
            </a:p>
          </p:txBody>
        </p:sp>
        <p:pic>
          <p:nvPicPr>
            <p:cNvPr id="7" name="Imagem 6" descr="Desenho de personagem de desenho animado&#10;&#10;Descrição gerada automaticamente com confiança baixa">
              <a:extLst>
                <a:ext uri="{FF2B5EF4-FFF2-40B4-BE49-F238E27FC236}">
                  <a16:creationId xmlns:a16="http://schemas.microsoft.com/office/drawing/2014/main" id="{93EAEC48-4814-0137-172C-C542722BF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17" y="136969"/>
              <a:ext cx="3090186" cy="3090186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F3AFDDC-7952-AEF7-7531-6BA4B8FADE76}"/>
                </a:ext>
              </a:extLst>
            </p:cNvPr>
            <p:cNvSpPr txBox="1"/>
            <p:nvPr/>
          </p:nvSpPr>
          <p:spPr>
            <a:xfrm>
              <a:off x="4379760" y="2751751"/>
              <a:ext cx="4693902" cy="66137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4997" rIns="0" bIns="44997" anchor="t" anchorCtr="0" compatLnSpc="0">
              <a:noAutofit/>
            </a:bodyPr>
            <a:lstStyle/>
            <a:p>
              <a:pPr algn="ctr" defTabSz="914430" hangingPunct="0"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1" dirty="0">
                  <a:solidFill>
                    <a:srgbClr val="777148"/>
                  </a:solidFill>
                  <a:latin typeface="Calibri" pitchFamily="34"/>
                  <a:ea typeface="Microsoft YaHei" pitchFamily="2"/>
                  <a:cs typeface="Mangal" pitchFamily="2"/>
                </a:rPr>
                <a:t>Por uma Extensão Cidadã</a:t>
              </a:r>
            </a:p>
            <a:p>
              <a:pPr algn="ctr" defTabSz="914430" hangingPunct="0"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00" b="1" i="1" dirty="0">
                  <a:solidFill>
                    <a:srgbClr val="777148"/>
                  </a:solidFill>
                  <a:latin typeface="Calibri" pitchFamily="34"/>
                  <a:ea typeface="Microsoft YaHei" pitchFamily="2"/>
                  <a:cs typeface="Mangal" pitchFamily="2"/>
                </a:rPr>
                <a:t>Categoria Melhores Vídeos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F6D5B3-246E-EFCB-25AC-968628162AB2}"/>
              </a:ext>
            </a:extLst>
          </p:cNvPr>
          <p:cNvSpPr txBox="1"/>
          <p:nvPr/>
        </p:nvSpPr>
        <p:spPr>
          <a:xfrm>
            <a:off x="5369388" y="6755267"/>
            <a:ext cx="2700998" cy="5463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44997" anchor="t" anchorCtr="1" compatLnSpc="0">
            <a:spAutoFit/>
          </a:bodyPr>
          <a:lstStyle/>
          <a:p>
            <a:pPr algn="ctr" defTabSz="91443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itchFamily="34"/>
                <a:ea typeface="Microsoft YaHei" pitchFamily="2"/>
                <a:cs typeface="Mangal" pitchFamily="2"/>
              </a:rPr>
              <a:t>Juazeiro do Norte, CE</a:t>
            </a:r>
          </a:p>
          <a:p>
            <a:pPr algn="ctr" defTabSz="91443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itchFamily="34"/>
                <a:ea typeface="Microsoft YaHei" pitchFamily="2"/>
                <a:cs typeface="Mangal" pitchFamily="2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35078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Neve em cima&#10;&#10;Descrição gerada automaticamente com confiança média">
            <a:extLst>
              <a:ext uri="{FF2B5EF4-FFF2-40B4-BE49-F238E27FC236}">
                <a16:creationId xmlns:a16="http://schemas.microsoft.com/office/drawing/2014/main" id="{266EB89E-2933-E8A1-D43F-9630DC586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9" y="-34693"/>
            <a:ext cx="13453073" cy="756735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51814F-31C5-474D-B192-3F059A8A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598" y="2492508"/>
            <a:ext cx="6860580" cy="2278966"/>
          </a:xfrm>
          <a:noFill/>
        </p:spPr>
        <p:txBody>
          <a:bodyPr anchor="b">
            <a:normAutofit/>
          </a:bodyPr>
          <a:lstStyle/>
          <a:p>
            <a:pPr algn="ctr"/>
            <a:r>
              <a:rPr lang="pt-BR" sz="6000" cap="small" dirty="0">
                <a:solidFill>
                  <a:srgbClr val="777148"/>
                </a:solidFill>
                <a:latin typeface="Georgia" panose="02040502050405020303" pitchFamily="18" charset="0"/>
              </a:rPr>
              <a:t>Obrigado (a)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635483A-D497-42B9-9C3D-BD071E716A65}"/>
              </a:ext>
            </a:extLst>
          </p:cNvPr>
          <p:cNvSpPr txBox="1">
            <a:spLocks/>
          </p:cNvSpPr>
          <p:nvPr/>
        </p:nvSpPr>
        <p:spPr>
          <a:xfrm>
            <a:off x="2810431" y="4663855"/>
            <a:ext cx="7890628" cy="546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2400" b="0" dirty="0">
                <a:solidFill>
                  <a:srgbClr val="777148"/>
                </a:solidFill>
                <a:latin typeface="+mn-lt"/>
              </a:rPr>
              <a:t>candidato@ufca.edu.br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8F099B-F262-187A-02A2-47C12A200218}"/>
              </a:ext>
            </a:extLst>
          </p:cNvPr>
          <p:cNvSpPr/>
          <p:nvPr/>
        </p:nvSpPr>
        <p:spPr>
          <a:xfrm>
            <a:off x="1" y="6678202"/>
            <a:ext cx="13439774" cy="881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 descr="Placa vermelha com letras brancas em fundo preto&#10;&#10;Descrição gerada automaticamente com confiança baixa">
            <a:extLst>
              <a:ext uri="{FF2B5EF4-FFF2-40B4-BE49-F238E27FC236}">
                <a16:creationId xmlns:a16="http://schemas.microsoft.com/office/drawing/2014/main" id="{E2E00946-5A56-A6B2-EC0D-E1C989729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83" y="6943484"/>
            <a:ext cx="3312542" cy="427540"/>
          </a:xfrm>
          <a:prstGeom prst="rect">
            <a:avLst/>
          </a:prstGeom>
        </p:spPr>
      </p:pic>
      <p:pic>
        <p:nvPicPr>
          <p:cNvPr id="7" name="Imagem 6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268F3FF4-F867-DDD0-AA5C-B8502FDAC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2" y="6732971"/>
            <a:ext cx="4391220" cy="799690"/>
          </a:xfrm>
          <a:prstGeom prst="rect">
            <a:avLst/>
          </a:prstGeom>
        </p:spPr>
      </p:pic>
      <p:sp>
        <p:nvSpPr>
          <p:cNvPr id="8" name="Título 3">
            <a:hlinkClick r:id="rId5"/>
            <a:extLst>
              <a:ext uri="{FF2B5EF4-FFF2-40B4-BE49-F238E27FC236}">
                <a16:creationId xmlns:a16="http://schemas.microsoft.com/office/drawing/2014/main" id="{8C6CEAD3-DF58-BB11-C587-04B2C5987BC8}"/>
              </a:ext>
            </a:extLst>
          </p:cNvPr>
          <p:cNvSpPr txBox="1">
            <a:spLocks/>
          </p:cNvSpPr>
          <p:nvPr/>
        </p:nvSpPr>
        <p:spPr>
          <a:xfrm>
            <a:off x="4802391" y="6880296"/>
            <a:ext cx="3850278" cy="512819"/>
          </a:xfrm>
          <a:prstGeom prst="round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2F7E1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2400" b="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enex.ufca.edu.br</a:t>
            </a:r>
          </a:p>
        </p:txBody>
      </p:sp>
      <p:sp>
        <p:nvSpPr>
          <p:cNvPr id="9" name="Retângulo 8">
            <a:hlinkClick r:id="rId6"/>
            <a:extLst>
              <a:ext uri="{FF2B5EF4-FFF2-40B4-BE49-F238E27FC236}">
                <a16:creationId xmlns:a16="http://schemas.microsoft.com/office/drawing/2014/main" id="{C3753FC3-CA12-F153-5AC5-EAD1A66F314E}"/>
              </a:ext>
            </a:extLst>
          </p:cNvPr>
          <p:cNvSpPr/>
          <p:nvPr/>
        </p:nvSpPr>
        <p:spPr>
          <a:xfrm>
            <a:off x="191833" y="6798054"/>
            <a:ext cx="554805" cy="669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7"/>
            <a:extLst>
              <a:ext uri="{FF2B5EF4-FFF2-40B4-BE49-F238E27FC236}">
                <a16:creationId xmlns:a16="http://schemas.microsoft.com/office/drawing/2014/main" id="{018FE4EA-C144-877C-22CD-39B371F725AE}"/>
              </a:ext>
            </a:extLst>
          </p:cNvPr>
          <p:cNvSpPr/>
          <p:nvPr/>
        </p:nvSpPr>
        <p:spPr>
          <a:xfrm>
            <a:off x="746638" y="6798054"/>
            <a:ext cx="554805" cy="669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8"/>
            <a:extLst>
              <a:ext uri="{FF2B5EF4-FFF2-40B4-BE49-F238E27FC236}">
                <a16:creationId xmlns:a16="http://schemas.microsoft.com/office/drawing/2014/main" id="{47A595D9-06D0-92AF-9CE2-BCFD4E09FFA4}"/>
              </a:ext>
            </a:extLst>
          </p:cNvPr>
          <p:cNvSpPr/>
          <p:nvPr/>
        </p:nvSpPr>
        <p:spPr>
          <a:xfrm>
            <a:off x="1327715" y="6798054"/>
            <a:ext cx="554805" cy="669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Número de Slide 4">
            <a:extLst>
              <a:ext uri="{FF2B5EF4-FFF2-40B4-BE49-F238E27FC236}">
                <a16:creationId xmlns:a16="http://schemas.microsoft.com/office/drawing/2014/main" id="{363CFF24-6212-CAC7-E2B2-392C3B49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1841" y="7006699"/>
            <a:ext cx="3023949" cy="402483"/>
          </a:xfrm>
        </p:spPr>
        <p:txBody>
          <a:bodyPr/>
          <a:lstStyle/>
          <a:p>
            <a:pPr lvl="0"/>
            <a:fld id="{BCF6AB96-C641-42FC-9519-4B41730C4F2F}" type="slidenum">
              <a:rPr lang="pt-BR" smtClean="0"/>
              <a:t>10</a:t>
            </a:fld>
            <a:endParaRPr lang="pt-BR"/>
          </a:p>
        </p:txBody>
      </p:sp>
      <p:pic>
        <p:nvPicPr>
          <p:cNvPr id="16" name="Imagem 15" descr="Desenho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DCB2EB76-51B6-36E5-3AA2-F37A7881D6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44" y="1039028"/>
            <a:ext cx="2991288" cy="29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92439-5760-4542-8DD9-C2765E1F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4" y="275772"/>
            <a:ext cx="12002607" cy="1226136"/>
          </a:xfrm>
        </p:spPr>
        <p:txBody>
          <a:bodyPr/>
          <a:lstStyle/>
          <a:p>
            <a:r>
              <a:rPr lang="pt-BR" dirty="0"/>
              <a:t>Orientações gerais sobre a apresentação</a:t>
            </a:r>
            <a:br>
              <a:rPr lang="pt-BR" dirty="0"/>
            </a:br>
            <a:r>
              <a:rPr lang="pt-BR" dirty="0"/>
              <a:t>Categoria Melhores Vídeos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5AFF1D-861F-4664-8B3D-B5E3CC9A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83" y="2178631"/>
            <a:ext cx="12630808" cy="4201621"/>
          </a:xfrm>
        </p:spPr>
        <p:txBody>
          <a:bodyPr>
            <a:noAutofit/>
          </a:bodyPr>
          <a:lstStyle/>
          <a:p>
            <a:r>
              <a:rPr lang="pt-BR" sz="1700" dirty="0">
                <a:solidFill>
                  <a:srgbClr val="C00000"/>
                </a:solidFill>
              </a:rPr>
              <a:t>Recomendados que edite este </a:t>
            </a:r>
            <a:r>
              <a:rPr lang="pt-BR" sz="1700" dirty="0" err="1">
                <a:solidFill>
                  <a:srgbClr val="C00000"/>
                </a:solidFill>
              </a:rPr>
              <a:t>template</a:t>
            </a:r>
            <a:r>
              <a:rPr lang="pt-BR" sz="1700" dirty="0">
                <a:solidFill>
                  <a:srgbClr val="C00000"/>
                </a:solidFill>
              </a:rPr>
              <a:t> no Microsoft Powerpoint para manter a formatação, você pode usá-lo gratuitamente através da sua conta institucional (</a:t>
            </a:r>
            <a:r>
              <a:rPr lang="pt-BR" sz="1700" dirty="0">
                <a:solidFill>
                  <a:srgbClr val="C00000"/>
                </a:solidFill>
                <a:hlinkClick r:id="rId2"/>
              </a:rPr>
              <a:t>clique aqui para criar uma conta no Microsoft Institucional</a:t>
            </a:r>
            <a:r>
              <a:rPr lang="pt-BR" sz="1700" dirty="0">
                <a:solidFill>
                  <a:srgbClr val="C00000"/>
                </a:solidFill>
              </a:rPr>
              <a:t>);</a:t>
            </a:r>
          </a:p>
          <a:p>
            <a:r>
              <a:rPr lang="pt-BR" sz="1700" dirty="0"/>
              <a:t>A apresentação oral da ação será de no máximo 10 (dez) minutos, devendo ser feita obrigatoriamente pelo extensionista que se inscreveu;</a:t>
            </a:r>
          </a:p>
          <a:p>
            <a:r>
              <a:rPr lang="pt-BR" sz="1700" dirty="0"/>
              <a:t>A apresentação de trabalhos da </a:t>
            </a:r>
            <a:r>
              <a:rPr lang="pt-BR" sz="1700" b="1" dirty="0"/>
              <a:t>Categoria Melhores vídeos</a:t>
            </a:r>
            <a:r>
              <a:rPr lang="pt-BR" sz="1700" dirty="0"/>
              <a:t> ocorrerá presencialmente no auditório </a:t>
            </a:r>
            <a:r>
              <a:rPr lang="pt-BR" sz="1700" b="1" dirty="0"/>
              <a:t>Beata Maria de Araújo – Campus UFCA de Juazeiro do Norte</a:t>
            </a:r>
            <a:r>
              <a:rPr lang="pt-BR" sz="1700" dirty="0"/>
              <a:t>, caso não seja possível, poderá ser feita em sala virtual, pela plataforma </a:t>
            </a:r>
            <a:r>
              <a:rPr lang="pt-BR" sz="1700" dirty="0" err="1"/>
              <a:t>ConferênciaWeb</a:t>
            </a:r>
            <a:r>
              <a:rPr lang="pt-BR" sz="1700" dirty="0"/>
              <a:t> RNP;</a:t>
            </a:r>
          </a:p>
          <a:p>
            <a:r>
              <a:rPr lang="pt-BR" sz="1700" dirty="0"/>
              <a:t>É recomendável que compareça ao local de apresentação com antecedência mínima de </a:t>
            </a:r>
            <a:r>
              <a:rPr lang="pt-BR" sz="1700" b="1" dirty="0"/>
              <a:t>15 (quinze) minutos</a:t>
            </a:r>
            <a:r>
              <a:rPr lang="pt-BR" sz="1700" dirty="0"/>
              <a:t>;</a:t>
            </a:r>
          </a:p>
          <a:p>
            <a:r>
              <a:rPr lang="pt-BR" sz="1700" dirty="0"/>
              <a:t>A projeção dos slides é de responsabilidade do estudante, devendo ser preparada em Microsoft PowerPoint conforme este </a:t>
            </a:r>
            <a:r>
              <a:rPr lang="pt-BR" sz="1700" dirty="0" err="1"/>
              <a:t>template</a:t>
            </a:r>
            <a:r>
              <a:rPr lang="pt-BR" sz="1700" dirty="0"/>
              <a:t> contendo título da ação de extensão e identificação do estudante;</a:t>
            </a:r>
          </a:p>
          <a:p>
            <a:r>
              <a:rPr lang="pt-BR" sz="1700" dirty="0"/>
              <a:t>O estudante extensionista poderá fazer uso de recursos audiovisuais para exposição da ação na apresentação oral.</a:t>
            </a:r>
          </a:p>
          <a:p>
            <a:r>
              <a:rPr lang="pt-BR" sz="1700" dirty="0"/>
              <a:t>Dica: para facilitar a projeção, deixe os slides salvos em um </a:t>
            </a:r>
            <a:r>
              <a:rPr lang="pt-BR" sz="1700" b="1" dirty="0" err="1"/>
              <a:t>pendrive</a:t>
            </a:r>
            <a:r>
              <a:rPr lang="pt-BR" sz="1700" dirty="0"/>
              <a:t> e também uma cópia em nuvem como </a:t>
            </a:r>
            <a:r>
              <a:rPr lang="pt-BR" sz="1700" dirty="0">
                <a:hlinkClick r:id="rId3"/>
              </a:rPr>
              <a:t>Google Drive</a:t>
            </a:r>
            <a:r>
              <a:rPr lang="pt-BR" sz="1700" dirty="0"/>
              <a:t>, a Proex </a:t>
            </a:r>
            <a:r>
              <a:rPr lang="pt-BR" sz="1700" b="1" dirty="0"/>
              <a:t>disponibilizará computador e projetor para apresentação </a:t>
            </a:r>
            <a:r>
              <a:rPr lang="pt-BR" sz="1700" dirty="0"/>
              <a:t>(não somos responsáveis pelos arquivos da exposição da ação);</a:t>
            </a:r>
          </a:p>
          <a:p>
            <a:r>
              <a:rPr lang="pt-BR" sz="1700" dirty="0"/>
              <a:t>A sequência de apresentação dos estudantes obedecerá a ordem decrescente das notas obtidas na etapa anterior.</a:t>
            </a:r>
          </a:p>
        </p:txBody>
      </p:sp>
    </p:spTree>
    <p:extLst>
      <p:ext uri="{BB962C8B-B14F-4D97-AF65-F5344CB8AC3E}">
        <p14:creationId xmlns:p14="http://schemas.microsoft.com/office/powerpoint/2010/main" val="36026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92439-5760-4542-8DD9-C2765E1F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4" y="275772"/>
            <a:ext cx="12002607" cy="1226136"/>
          </a:xfrm>
        </p:spPr>
        <p:txBody>
          <a:bodyPr/>
          <a:lstStyle/>
          <a:p>
            <a:r>
              <a:rPr lang="pt-BR" dirty="0"/>
              <a:t>Critérios de avaliação da 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5AFF1D-861F-4664-8B3D-B5E3CC9A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83" y="2178632"/>
            <a:ext cx="12630808" cy="1085074"/>
          </a:xfrm>
        </p:spPr>
        <p:txBody>
          <a:bodyPr>
            <a:normAutofit/>
          </a:bodyPr>
          <a:lstStyle/>
          <a:p>
            <a:r>
              <a:rPr lang="pt-BR" dirty="0"/>
              <a:t>Os membros da Comissão Julgadora que estarão presentes considerarão os seguintes critérios: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21F3504-55F5-8DF9-DFA2-009269927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42372"/>
              </p:ext>
            </p:extLst>
          </p:nvPr>
        </p:nvGraphicFramePr>
        <p:xfrm>
          <a:off x="801367" y="2777717"/>
          <a:ext cx="11859555" cy="3779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24048">
                  <a:extLst>
                    <a:ext uri="{9D8B030D-6E8A-4147-A177-3AD203B41FA5}">
                      <a16:colId xmlns:a16="http://schemas.microsoft.com/office/drawing/2014/main" val="495533947"/>
                    </a:ext>
                  </a:extLst>
                </a:gridCol>
                <a:gridCol w="9805182">
                  <a:extLst>
                    <a:ext uri="{9D8B030D-6E8A-4147-A177-3AD203B41FA5}">
                      <a16:colId xmlns:a16="http://schemas.microsoft.com/office/drawing/2014/main" val="291610937"/>
                    </a:ext>
                  </a:extLst>
                </a:gridCol>
                <a:gridCol w="1730325">
                  <a:extLst>
                    <a:ext uri="{9D8B030D-6E8A-4147-A177-3AD203B41FA5}">
                      <a16:colId xmlns:a16="http://schemas.microsoft.com/office/drawing/2014/main" val="343770037"/>
                    </a:ext>
                  </a:extLst>
                </a:gridCol>
              </a:tblGrid>
              <a:tr h="389565"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Coluna B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Nota máxima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1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16743"/>
                  </a:ext>
                </a:extLst>
              </a:tr>
              <a:tr h="389565">
                <a:tc>
                  <a:txBody>
                    <a:bodyPr/>
                    <a:lstStyle/>
                    <a:p>
                      <a:pPr algn="r"/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Cumprimento ao tempo de apresentação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1,0 ponto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019646"/>
                  </a:ext>
                </a:extLst>
              </a:tr>
              <a:tr h="389565">
                <a:tc>
                  <a:txBody>
                    <a:bodyPr/>
                    <a:lstStyle/>
                    <a:p>
                      <a:pPr algn="r"/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Comunicabilidade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1,0 ponto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389211"/>
                  </a:ext>
                </a:extLst>
              </a:tr>
              <a:tr h="237818">
                <a:tc>
                  <a:txBody>
                    <a:bodyPr/>
                    <a:lstStyle/>
                    <a:p>
                      <a:pPr algn="r"/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Metodologias utilizadas no desenvolvimento da ação em consonância com o público-alvo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2,0 pontos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93722"/>
                  </a:ext>
                </a:extLst>
              </a:tr>
              <a:tr h="237818">
                <a:tc>
                  <a:txBody>
                    <a:bodyPr/>
                    <a:lstStyle/>
                    <a:p>
                      <a:pPr algn="r"/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Impacto da ação para formação do estudante extensionista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2,0 pontos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873675"/>
                  </a:ext>
                </a:extLst>
              </a:tr>
              <a:tr h="237818">
                <a:tc>
                  <a:txBody>
                    <a:bodyPr/>
                    <a:lstStyle/>
                    <a:p>
                      <a:pPr algn="r"/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Descrição dos impactos para a comunidade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2,0 pontos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250236"/>
                  </a:ext>
                </a:extLst>
              </a:tr>
              <a:tr h="237818">
                <a:tc>
                  <a:txBody>
                    <a:bodyPr/>
                    <a:lstStyle/>
                    <a:p>
                      <a:pPr algn="r"/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Relação do trabalho com o tema do evento: “Por uma extensão cidadã”, demonstrando a contribuição realizada junto à comunidade externa, bem como sua correlação aos Objetivos de Desenvolvimento Sustentável, agenda 2030 ONU.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777148"/>
                          </a:solidFill>
                        </a:rPr>
                        <a:t>2,0 pontos</a:t>
                      </a:r>
                    </a:p>
                  </a:txBody>
                  <a:tcPr>
                    <a:lnL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279653"/>
                  </a:ext>
                </a:extLst>
              </a:tr>
              <a:tr h="237818">
                <a:tc>
                  <a:txBody>
                    <a:bodyPr/>
                    <a:lstStyle/>
                    <a:p>
                      <a:pPr algn="r"/>
                      <a:endParaRPr lang="pt-BR" sz="2000" dirty="0">
                        <a:solidFill>
                          <a:srgbClr val="777148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>
                          <a:solidFill>
                            <a:srgbClr val="777148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777148"/>
                          </a:solidFill>
                        </a:rPr>
                        <a:t>10 pontos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1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235082"/>
                  </a:ext>
                </a:extLst>
              </a:tr>
            </a:tbl>
          </a:graphicData>
        </a:graphic>
      </p:graphicFrame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425A970-C6C2-6156-B18F-6CA6BD4A0A2C}"/>
              </a:ext>
            </a:extLst>
          </p:cNvPr>
          <p:cNvSpPr txBox="1">
            <a:spLocks/>
          </p:cNvSpPr>
          <p:nvPr/>
        </p:nvSpPr>
        <p:spPr>
          <a:xfrm>
            <a:off x="1276682" y="6198829"/>
            <a:ext cx="7445288" cy="1085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100000"/>
              </a:lnSpc>
              <a:spcBef>
                <a:spcPts val="1102"/>
              </a:spcBef>
              <a:buClr>
                <a:srgbClr val="777148"/>
              </a:buClr>
              <a:buFont typeface="Arial" panose="020B0604020202020204" pitchFamily="34" charset="0"/>
              <a:buChar char="•"/>
              <a:defRPr sz="3086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100000"/>
              </a:lnSpc>
              <a:spcBef>
                <a:spcPts val="551"/>
              </a:spcBef>
              <a:buClr>
                <a:srgbClr val="777148"/>
              </a:buClr>
              <a:buFont typeface="Arial" panose="020B0604020202020204" pitchFamily="34" charset="0"/>
              <a:buChar char="•"/>
              <a:defRPr sz="2646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100000"/>
              </a:lnSpc>
              <a:spcBef>
                <a:spcPts val="551"/>
              </a:spcBef>
              <a:buClr>
                <a:srgbClr val="777148"/>
              </a:buClr>
              <a:buFont typeface="Arial" panose="020B0604020202020204" pitchFamily="34" charset="0"/>
              <a:buChar char="•"/>
              <a:defRPr sz="2205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100000"/>
              </a:lnSpc>
              <a:spcBef>
                <a:spcPts val="551"/>
              </a:spcBef>
              <a:buClr>
                <a:srgbClr val="77714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100000"/>
              </a:lnSpc>
              <a:spcBef>
                <a:spcPts val="551"/>
              </a:spcBef>
              <a:buClr>
                <a:srgbClr val="77714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/>
              <a:t>A nota da apresentação de cada estudante será a média aritmética simples das notas atribuídas pelos membros da Comissão Avaliadora.</a:t>
            </a:r>
          </a:p>
        </p:txBody>
      </p:sp>
    </p:spTree>
    <p:extLst>
      <p:ext uri="{BB962C8B-B14F-4D97-AF65-F5344CB8AC3E}">
        <p14:creationId xmlns:p14="http://schemas.microsoft.com/office/powerpoint/2010/main" val="31412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54413-E4A6-4BE6-8F92-BE2E75A8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Dicas: Estruturação dos slides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A2778B-EB83-4D4D-8BC2-A2A42D8AC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Crie um roteiro, delimite quais tópicos serão abordados na sua apresentação, também lembre-se que o tamanho do conteúdo deve ser compatível com o tempo de apresentação;</a:t>
            </a:r>
          </a:p>
          <a:p>
            <a:r>
              <a:rPr lang="pt-BR" dirty="0"/>
              <a:t>Delimite os pontos que julgar mais importantes para apresentar e que chame atenção dos seus ouvintes;</a:t>
            </a:r>
          </a:p>
          <a:p>
            <a:r>
              <a:rPr lang="pt-BR" dirty="0"/>
              <a:t>Uma ideia complexa pode ser simplificada utilizando gráficos, fotos, tabelas, quadros, etc., use sua criatividade e pense em analogias e metáforas para explicar um conceito.</a:t>
            </a:r>
          </a:p>
        </p:txBody>
      </p:sp>
    </p:spTree>
    <p:extLst>
      <p:ext uri="{BB962C8B-B14F-4D97-AF65-F5344CB8AC3E}">
        <p14:creationId xmlns:p14="http://schemas.microsoft.com/office/powerpoint/2010/main" val="21920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0AB8E03-0F6F-4E2C-ADE8-1F18BB15FCDE}"/>
              </a:ext>
            </a:extLst>
          </p:cNvPr>
          <p:cNvSpPr/>
          <p:nvPr/>
        </p:nvSpPr>
        <p:spPr>
          <a:xfrm>
            <a:off x="6719887" y="4498852"/>
            <a:ext cx="2226598" cy="2302906"/>
          </a:xfrm>
          <a:prstGeom prst="roundRect">
            <a:avLst>
              <a:gd name="adj" fmla="val 669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013840C-D6C9-45B1-8C1A-EF8120266A64}"/>
              </a:ext>
            </a:extLst>
          </p:cNvPr>
          <p:cNvSpPr/>
          <p:nvPr/>
        </p:nvSpPr>
        <p:spPr>
          <a:xfrm>
            <a:off x="4265706" y="4506052"/>
            <a:ext cx="2226598" cy="2302906"/>
          </a:xfrm>
          <a:prstGeom prst="roundRect">
            <a:avLst>
              <a:gd name="adj" fmla="val 669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054413-E4A6-4BE6-8F92-BE2E75A8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Dicas: Uso de ilustrações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A2778B-EB83-4D4D-8BC2-A2A42D8AC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Já ouviu falar que “Uma imagem vale mais que mil palavras”?, por isso, faça bom uso de ícones, desenhos, fotos, etc. para explanar uma ideia;</a:t>
            </a:r>
          </a:p>
          <a:p>
            <a:r>
              <a:rPr lang="pt-BR" dirty="0"/>
              <a:t>Você pode baixar ícones de sites gratuitos como </a:t>
            </a:r>
            <a:r>
              <a:rPr lang="pt-BR" dirty="0" err="1"/>
              <a:t>Flaticon</a:t>
            </a:r>
            <a:r>
              <a:rPr lang="pt-BR" dirty="0"/>
              <a:t> (</a:t>
            </a:r>
            <a:r>
              <a:rPr lang="pt-BR" dirty="0">
                <a:hlinkClick r:id="rId2"/>
              </a:rPr>
              <a:t>flaticon.com</a:t>
            </a:r>
            <a:r>
              <a:rPr lang="pt-BR" dirty="0"/>
              <a:t>) ou criar mapas conceituais com Miro (</a:t>
            </a:r>
            <a:r>
              <a:rPr lang="pt-BR" dirty="0">
                <a:hlinkClick r:id="rId3"/>
              </a:rPr>
              <a:t>miro.com</a:t>
            </a:r>
            <a:r>
              <a:rPr lang="pt-BR" dirty="0"/>
              <a:t>)e inserir em seu slide;</a:t>
            </a:r>
          </a:p>
          <a:p>
            <a:r>
              <a:rPr lang="pt-BR" dirty="0"/>
              <a:t>Ao utilizar ilustrações, evite achatá-las, como no exemplo abaixo:</a:t>
            </a:r>
          </a:p>
          <a:p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5EF6ED3-72C0-4E57-B2D7-E05CC6B56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16" y="5069436"/>
            <a:ext cx="1443263" cy="144326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02753AB-7E67-41C9-AF11-132EC48D2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20" y="5069436"/>
            <a:ext cx="1967271" cy="1443263"/>
          </a:xfrm>
          <a:prstGeom prst="rect">
            <a:avLst/>
          </a:prstGeom>
        </p:spPr>
      </p:pic>
      <p:pic>
        <p:nvPicPr>
          <p:cNvPr id="15" name="Gráfico 14" descr="Marca de seleção">
            <a:extLst>
              <a:ext uri="{FF2B5EF4-FFF2-40B4-BE49-F238E27FC236}">
                <a16:creationId xmlns:a16="http://schemas.microsoft.com/office/drawing/2014/main" id="{B439E536-ACB7-4B3B-9373-D184AB1B1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5969" y="5978628"/>
            <a:ext cx="707097" cy="707097"/>
          </a:xfrm>
          <a:prstGeom prst="rect">
            <a:avLst/>
          </a:prstGeom>
        </p:spPr>
      </p:pic>
      <p:pic>
        <p:nvPicPr>
          <p:cNvPr id="17" name="Gráfico 16" descr="Fechar">
            <a:extLst>
              <a:ext uri="{FF2B5EF4-FFF2-40B4-BE49-F238E27FC236}">
                <a16:creationId xmlns:a16="http://schemas.microsoft.com/office/drawing/2014/main" id="{401BC397-C3D9-4CAF-8F77-4BE56E907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85207" y="5978629"/>
            <a:ext cx="707097" cy="707097"/>
          </a:xfrm>
          <a:prstGeom prst="rect">
            <a:avLst/>
          </a:prstGeom>
        </p:spPr>
      </p:pic>
      <p:sp>
        <p:nvSpPr>
          <p:cNvPr id="4" name="Texto Explicativo: Seta para a Direita 3">
            <a:extLst>
              <a:ext uri="{FF2B5EF4-FFF2-40B4-BE49-F238E27FC236}">
                <a16:creationId xmlns:a16="http://schemas.microsoft.com/office/drawing/2014/main" id="{FE699168-2CF4-30AA-B97B-FF49C8DA38F8}"/>
              </a:ext>
            </a:extLst>
          </p:cNvPr>
          <p:cNvSpPr/>
          <p:nvPr/>
        </p:nvSpPr>
        <p:spPr>
          <a:xfrm>
            <a:off x="1267445" y="5074504"/>
            <a:ext cx="2995888" cy="1427896"/>
          </a:xfrm>
          <a:prstGeom prst="rightArrowCallout">
            <a:avLst>
              <a:gd name="adj1" fmla="val 17805"/>
              <a:gd name="adj2" fmla="val 17085"/>
              <a:gd name="adj3" fmla="val 25000"/>
              <a:gd name="adj4" fmla="val 78695"/>
            </a:avLst>
          </a:prstGeom>
          <a:solidFill>
            <a:srgbClr val="D73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Isso pode ser evitado segurando a tecla </a:t>
            </a:r>
            <a:r>
              <a:rPr lang="pt-BR" sz="1400" b="1" dirty="0"/>
              <a:t>Shift</a:t>
            </a:r>
            <a:r>
              <a:rPr lang="pt-BR" sz="1400" dirty="0"/>
              <a:t> do teclado enquanto arrasta as extremidades da imagem.</a:t>
            </a:r>
          </a:p>
        </p:txBody>
      </p:sp>
    </p:spTree>
    <p:extLst>
      <p:ext uri="{BB962C8B-B14F-4D97-AF65-F5344CB8AC3E}">
        <p14:creationId xmlns:p14="http://schemas.microsoft.com/office/powerpoint/2010/main" val="40831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54413-E4A6-4BE6-8F92-BE2E75A8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Dicas: Uso de ilustrações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A2778B-EB83-4D4D-8BC2-A2A42D8A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788517"/>
            <a:ext cx="6314420" cy="5020441"/>
          </a:xfrm>
        </p:spPr>
        <p:txBody>
          <a:bodyPr anchor="ctr"/>
          <a:lstStyle/>
          <a:p>
            <a:r>
              <a:rPr lang="pt-BR" dirty="0"/>
              <a:t>Se precisar apresentar dados, utilize gráficos, que tornam mais didático a visualização dos dados, você pode usar aplicações como o </a:t>
            </a:r>
            <a:r>
              <a:rPr lang="pt-BR" dirty="0" err="1"/>
              <a:t>Infogram</a:t>
            </a:r>
            <a:r>
              <a:rPr lang="pt-BR" dirty="0"/>
              <a:t> (</a:t>
            </a:r>
            <a:r>
              <a:rPr lang="pt-BR" dirty="0">
                <a:hlinkClick r:id="rId2"/>
              </a:rPr>
              <a:t>infogram.com</a:t>
            </a:r>
            <a:r>
              <a:rPr lang="pt-BR" dirty="0"/>
              <a:t>) ou Google </a:t>
            </a:r>
            <a:r>
              <a:rPr lang="pt-BR" dirty="0" err="1"/>
              <a:t>Sheets</a:t>
            </a:r>
            <a:r>
              <a:rPr lang="pt-BR" dirty="0"/>
              <a:t> (</a:t>
            </a:r>
            <a:r>
              <a:rPr lang="pt-BR" dirty="0">
                <a:hlinkClick r:id="rId3"/>
              </a:rPr>
              <a:t>google.com/</a:t>
            </a:r>
            <a:r>
              <a:rPr lang="pt-BR" dirty="0" err="1">
                <a:hlinkClick r:id="rId3"/>
              </a:rPr>
              <a:t>sheets</a:t>
            </a:r>
            <a:r>
              <a:rPr lang="pt-BR" dirty="0"/>
              <a:t>) para criar gráficos, por exemplo;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A89AFA-712F-43BB-9B3C-5142EDAC40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9887" y="2587336"/>
            <a:ext cx="6043459" cy="31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D6C8652-7348-1B13-F9B4-1323EA0F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5884EE-BFD0-5F8C-ED6A-48BFE925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 do slide</a:t>
            </a:r>
          </a:p>
        </p:txBody>
      </p:sp>
    </p:spTree>
    <p:extLst>
      <p:ext uri="{BB962C8B-B14F-4D97-AF65-F5344CB8AC3E}">
        <p14:creationId xmlns:p14="http://schemas.microsoft.com/office/powerpoint/2010/main" val="16568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D6C8652-7348-1B13-F9B4-1323EA0F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5884EE-BFD0-5F8C-ED6A-48BFE925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 do slide</a:t>
            </a:r>
          </a:p>
        </p:txBody>
      </p:sp>
    </p:spTree>
    <p:extLst>
      <p:ext uri="{BB962C8B-B14F-4D97-AF65-F5344CB8AC3E}">
        <p14:creationId xmlns:p14="http://schemas.microsoft.com/office/powerpoint/2010/main" val="23865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D6C8652-7348-1B13-F9B4-1323EA0F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r>
              <a:rPr lang="pt-BR" dirty="0"/>
              <a:t>Tópico;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5884EE-BFD0-5F8C-ED6A-48BFE925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 do slide</a:t>
            </a:r>
          </a:p>
        </p:txBody>
      </p:sp>
    </p:spTree>
    <p:extLst>
      <p:ext uri="{BB962C8B-B14F-4D97-AF65-F5344CB8AC3E}">
        <p14:creationId xmlns:p14="http://schemas.microsoft.com/office/powerpoint/2010/main" val="40037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adrão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3453</TotalTime>
  <Words>694</Words>
  <Application>Microsoft Office PowerPoint</Application>
  <PresentationFormat>Personalizar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Liberation Sans</vt:lpstr>
      <vt:lpstr>Liberation Serif</vt:lpstr>
      <vt:lpstr>Padrão</vt:lpstr>
      <vt:lpstr>Apresentação do PowerPoint</vt:lpstr>
      <vt:lpstr>Orientações gerais sobre a apresentação Categoria Melhores Vídeos</vt:lpstr>
      <vt:lpstr>Critérios de avaliação da apresentação</vt:lpstr>
      <vt:lpstr>Dicas: Estruturação dos slides</vt:lpstr>
      <vt:lpstr>Dicas: Uso de ilustrações</vt:lpstr>
      <vt:lpstr>Dicas: Uso de ilustrações</vt:lpstr>
      <vt:lpstr>Título do slide</vt:lpstr>
      <vt:lpstr>Título do slide</vt:lpstr>
      <vt:lpstr>Título do slide</vt:lpstr>
      <vt:lpstr>Obrigado (a)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Avaliador</cp:lastModifiedBy>
  <cp:revision>77</cp:revision>
  <dcterms:created xsi:type="dcterms:W3CDTF">2015-09-23T08:01:55Z</dcterms:created>
  <dcterms:modified xsi:type="dcterms:W3CDTF">2022-09-26T18:43:59Z</dcterms:modified>
</cp:coreProperties>
</file>